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64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5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16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82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9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98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0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5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7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75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48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лад\Desktop\Craterlakew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36"/>
            <a:ext cx="9143999" cy="745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8784976" cy="3267795"/>
          </a:xfrm>
        </p:spPr>
        <p:txBody>
          <a:bodyPr>
            <a:normAutofit fontScale="90000"/>
          </a:bodyPr>
          <a:lstStyle/>
          <a:p>
            <a:r>
              <a:rPr lang="uk-UA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ПРЕЗЕНТАЦІЯ</a:t>
            </a:r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НА </a:t>
            </a:r>
            <a:r>
              <a:rPr lang="uk-UA" sz="49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ТЕМУ</a:t>
            </a:r>
            <a: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b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«</a:t>
            </a:r>
            <a:r>
              <a:rPr lang="uk-UA" sz="49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Ординалістська</a:t>
            </a:r>
            <a: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49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теорія поведінки </a:t>
            </a:r>
            <a:r>
              <a:rPr lang="uk-UA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споживача»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5373216"/>
            <a:ext cx="35854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Роботу виконав</a:t>
            </a:r>
            <a:endParaRPr lang="ru-RU" sz="2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Студент </a:t>
            </a:r>
            <a:r>
              <a:rPr lang="ru-RU" sz="2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групи</a:t>
            </a:r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ОБФі-13.2</a:t>
            </a:r>
            <a:endParaRPr lang="ru-RU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Локотков Владислав Олегович</a:t>
            </a:r>
            <a:endParaRPr lang="ru-RU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15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Гранична</a:t>
            </a:r>
            <a:r>
              <a:rPr lang="ru-RU" dirty="0"/>
              <a:t> норма </a:t>
            </a:r>
            <a:r>
              <a:rPr lang="ru-RU" dirty="0" err="1"/>
              <a:t>заміщення</a:t>
            </a:r>
            <a:r>
              <a:rPr lang="ru-RU" dirty="0"/>
              <a:t> (</a:t>
            </a:r>
            <a:r>
              <a:rPr lang="en-US" dirty="0"/>
              <a:t>MRS) </a:t>
            </a:r>
            <a:r>
              <a:rPr lang="ru-RU" dirty="0" err="1"/>
              <a:t>має</a:t>
            </a:r>
            <a:r>
              <a:rPr lang="ru-RU" dirty="0"/>
              <a:t> знак “-”,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en-US" dirty="0"/>
              <a:t>DY </a:t>
            </a:r>
            <a:r>
              <a:rPr lang="ru-RU" dirty="0" err="1"/>
              <a:t>змінюється</a:t>
            </a:r>
            <a:r>
              <a:rPr lang="ru-RU" dirty="0"/>
              <a:t> в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(те ж </a:t>
            </a:r>
            <a:r>
              <a:rPr lang="ru-RU" dirty="0" err="1"/>
              <a:t>стосується</a:t>
            </a:r>
            <a:r>
              <a:rPr lang="ru-RU" dirty="0"/>
              <a:t> і </a:t>
            </a:r>
            <a:r>
              <a:rPr lang="en-US" dirty="0"/>
              <a:t>D</a:t>
            </a:r>
            <a:r>
              <a:rPr lang="ru-RU" dirty="0"/>
              <a:t>Х, </a:t>
            </a:r>
            <a:r>
              <a:rPr lang="ru-RU" dirty="0" err="1"/>
              <a:t>якщо</a:t>
            </a:r>
            <a:r>
              <a:rPr lang="ru-RU" dirty="0"/>
              <a:t> благо Х </a:t>
            </a:r>
            <a:r>
              <a:rPr lang="ru-RU" dirty="0" err="1"/>
              <a:t>замінюватиметься</a:t>
            </a:r>
            <a:r>
              <a:rPr lang="ru-RU" dirty="0"/>
              <a:t> благом </a:t>
            </a:r>
            <a:r>
              <a:rPr lang="en-US" dirty="0"/>
              <a:t>Y).</a:t>
            </a:r>
          </a:p>
          <a:p>
            <a:endParaRPr lang="en-US" dirty="0"/>
          </a:p>
          <a:p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en-US" dirty="0"/>
              <a:t>MRS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опуклість</a:t>
            </a:r>
            <a:r>
              <a:rPr lang="ru-RU" dirty="0"/>
              <a:t> </a:t>
            </a:r>
            <a:r>
              <a:rPr lang="ru-RU" dirty="0" err="1"/>
              <a:t>кривих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спадну</a:t>
            </a:r>
            <a:r>
              <a:rPr lang="ru-RU" dirty="0"/>
              <a:t> форму. </a:t>
            </a:r>
            <a:r>
              <a:rPr lang="ru-RU" dirty="0" err="1"/>
              <a:t>Зокрема</a:t>
            </a:r>
            <a:r>
              <a:rPr lang="ru-RU" dirty="0"/>
              <a:t>, в </a:t>
            </a:r>
            <a:r>
              <a:rPr lang="ru-RU" dirty="0" err="1"/>
              <a:t>точці</a:t>
            </a:r>
            <a:r>
              <a:rPr lang="ru-RU" dirty="0"/>
              <a:t> А </a:t>
            </a:r>
            <a:r>
              <a:rPr lang="ru-RU" dirty="0" err="1"/>
              <a:t>споживач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блага </a:t>
            </a:r>
            <a:r>
              <a:rPr lang="en-US" dirty="0"/>
              <a:t>Y (</a:t>
            </a:r>
            <a:r>
              <a:rPr lang="ru-RU" dirty="0"/>
              <a:t>чай) і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блага Х (</a:t>
            </a:r>
            <a:r>
              <a:rPr lang="ru-RU" dirty="0" err="1"/>
              <a:t>печиво</a:t>
            </a:r>
            <a:r>
              <a:rPr lang="ru-RU" dirty="0"/>
              <a:t>), тому </a:t>
            </a:r>
            <a:r>
              <a:rPr lang="ru-RU" dirty="0" err="1"/>
              <a:t>гранична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 блага </a:t>
            </a:r>
            <a:r>
              <a:rPr lang="en-US" dirty="0"/>
              <a:t>Y </a:t>
            </a:r>
            <a:r>
              <a:rPr lang="ru-RU" dirty="0"/>
              <a:t>є </a:t>
            </a:r>
            <a:r>
              <a:rPr lang="ru-RU" dirty="0" err="1"/>
              <a:t>меншою</a:t>
            </a:r>
            <a:r>
              <a:rPr lang="ru-RU" dirty="0"/>
              <a:t> для </a:t>
            </a:r>
            <a:r>
              <a:rPr lang="ru-RU" dirty="0" err="1"/>
              <a:t>нього</a:t>
            </a:r>
            <a:r>
              <a:rPr lang="ru-RU" dirty="0"/>
              <a:t> у </a:t>
            </a:r>
            <a:r>
              <a:rPr lang="ru-RU" dirty="0" err="1"/>
              <a:t>порівнянні</a:t>
            </a:r>
            <a:r>
              <a:rPr lang="ru-RU" dirty="0"/>
              <a:t> з граничною </a:t>
            </a:r>
            <a:r>
              <a:rPr lang="ru-RU" dirty="0" err="1"/>
              <a:t>корисністю</a:t>
            </a:r>
            <a:r>
              <a:rPr lang="ru-RU" dirty="0"/>
              <a:t> блага 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споживач</a:t>
            </a:r>
            <a:r>
              <a:rPr lang="ru-RU" dirty="0"/>
              <a:t>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блага </a:t>
            </a:r>
            <a:r>
              <a:rPr lang="en-US" dirty="0"/>
              <a:t>Y,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одиницю</a:t>
            </a:r>
            <a:r>
              <a:rPr lang="ru-RU" dirty="0"/>
              <a:t> блага Х. </a:t>
            </a:r>
            <a:r>
              <a:rPr lang="ru-RU" dirty="0" err="1"/>
              <a:t>Рухаючись</a:t>
            </a:r>
            <a:r>
              <a:rPr lang="ru-RU" dirty="0"/>
              <a:t> по </a:t>
            </a:r>
            <a:r>
              <a:rPr lang="ru-RU" dirty="0" err="1"/>
              <a:t>кривій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точки А в точку В), </a:t>
            </a:r>
            <a:r>
              <a:rPr lang="ru-RU" dirty="0" err="1"/>
              <a:t>кількість</a:t>
            </a:r>
            <a:r>
              <a:rPr lang="ru-RU" dirty="0"/>
              <a:t> блага </a:t>
            </a:r>
            <a:r>
              <a:rPr lang="en-US" dirty="0"/>
              <a:t>Y </a:t>
            </a:r>
            <a:r>
              <a:rPr lang="ru-RU" dirty="0"/>
              <a:t>у </a:t>
            </a:r>
            <a:r>
              <a:rPr lang="ru-RU" dirty="0" err="1"/>
              <a:t>споживача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(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гранична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), а </a:t>
            </a:r>
            <a:r>
              <a:rPr lang="ru-RU" dirty="0" err="1"/>
              <a:t>кількість</a:t>
            </a:r>
            <a:r>
              <a:rPr lang="ru-RU" dirty="0"/>
              <a:t> блага Х буде </a:t>
            </a:r>
            <a:r>
              <a:rPr lang="ru-RU" dirty="0" err="1"/>
              <a:t>збільшуватися</a:t>
            </a:r>
            <a:r>
              <a:rPr lang="ru-RU" dirty="0"/>
              <a:t> (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гранична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). Тому </a:t>
            </a:r>
            <a:r>
              <a:rPr lang="ru-RU" dirty="0" err="1"/>
              <a:t>споживач</a:t>
            </a:r>
            <a:r>
              <a:rPr lang="ru-RU" dirty="0"/>
              <a:t> буде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усе </a:t>
            </a:r>
            <a:r>
              <a:rPr lang="ru-RU" dirty="0" err="1"/>
              <a:t>меншої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en-US" dirty="0"/>
              <a:t>Y </a:t>
            </a:r>
            <a:r>
              <a:rPr lang="ru-RU" dirty="0"/>
              <a:t>в </a:t>
            </a:r>
            <a:r>
              <a:rPr lang="ru-RU" dirty="0" err="1"/>
              <a:t>обмін</a:t>
            </a:r>
            <a:r>
              <a:rPr lang="ru-RU" dirty="0"/>
              <a:t> на благо 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en-US" dirty="0"/>
              <a:t>MRS </a:t>
            </a:r>
            <a:r>
              <a:rPr lang="ru-RU" dirty="0"/>
              <a:t>буде </a:t>
            </a:r>
            <a:r>
              <a:rPr lang="ru-RU" dirty="0" err="1"/>
              <a:t>зменшуватися</a:t>
            </a:r>
            <a:r>
              <a:rPr lang="ru-RU" dirty="0"/>
              <a:t> при </a:t>
            </a:r>
            <a:r>
              <a:rPr lang="ru-RU" dirty="0" err="1"/>
              <a:t>переміщенні</a:t>
            </a:r>
            <a:r>
              <a:rPr lang="ru-RU" dirty="0"/>
              <a:t> </a:t>
            </a:r>
            <a:r>
              <a:rPr lang="ru-RU" dirty="0" err="1"/>
              <a:t>праворуч</a:t>
            </a:r>
            <a:r>
              <a:rPr lang="ru-RU" dirty="0"/>
              <a:t> по </a:t>
            </a:r>
            <a:r>
              <a:rPr lang="ru-RU" dirty="0" err="1"/>
              <a:t>кривій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й </a:t>
            </a:r>
            <a:r>
              <a:rPr lang="ru-RU" dirty="0" err="1"/>
              <a:t>визначатиме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опуклість</a:t>
            </a:r>
            <a:r>
              <a:rPr lang="ru-RU" dirty="0"/>
              <a:t> і </a:t>
            </a:r>
            <a:r>
              <a:rPr lang="ru-RU" dirty="0" err="1"/>
              <a:t>спадну</a:t>
            </a:r>
            <a:r>
              <a:rPr lang="ru-RU" dirty="0"/>
              <a:t> форму.</a:t>
            </a:r>
          </a:p>
          <a:p>
            <a:endParaRPr lang="ru-RU" dirty="0"/>
          </a:p>
          <a:p>
            <a:r>
              <a:rPr lang="ru-RU" dirty="0"/>
              <a:t>Форма </a:t>
            </a:r>
            <a:r>
              <a:rPr lang="ru-RU" dirty="0" err="1"/>
              <a:t>кривих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уподобаннями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і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замінності</a:t>
            </a:r>
            <a:r>
              <a:rPr lang="ru-RU" dirty="0"/>
              <a:t> благ у </a:t>
            </a:r>
            <a:r>
              <a:rPr lang="ru-RU" dirty="0" err="1"/>
              <a:t>споживанні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абсолютної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благ </a:t>
            </a:r>
            <a:r>
              <a:rPr lang="ru-RU" dirty="0" err="1"/>
              <a:t>споживач</a:t>
            </a:r>
            <a:r>
              <a:rPr lang="ru-RU" dirty="0"/>
              <a:t> все ж </a:t>
            </a:r>
            <a:r>
              <a:rPr lang="ru-RU" dirty="0" err="1"/>
              <a:t>віддає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 благу </a:t>
            </a:r>
            <a:r>
              <a:rPr lang="en-US" dirty="0"/>
              <a:t>Y, </a:t>
            </a:r>
            <a:r>
              <a:rPr lang="ru-RU" dirty="0"/>
              <a:t>то для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Х </a:t>
            </a:r>
            <a:r>
              <a:rPr lang="ru-RU" dirty="0" err="1"/>
              <a:t>він</a:t>
            </a:r>
            <a:r>
              <a:rPr lang="ru-RU" dirty="0"/>
              <a:t> буде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відмовитись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незначної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блага </a:t>
            </a:r>
            <a:r>
              <a:rPr lang="en-US" dirty="0"/>
              <a:t>Y </a:t>
            </a:r>
            <a:r>
              <a:rPr lang="ru-RU" dirty="0"/>
              <a:t>тому </a:t>
            </a:r>
            <a:r>
              <a:rPr lang="ru-RU" dirty="0" err="1"/>
              <a:t>криві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пологішими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 (рис. </a:t>
            </a:r>
            <a:r>
              <a:rPr lang="en-US" dirty="0" smtClean="0"/>
              <a:t>5</a:t>
            </a:r>
            <a:r>
              <a:rPr lang="ru-RU" dirty="0" smtClean="0"/>
              <a:t> </a:t>
            </a:r>
            <a:r>
              <a:rPr lang="ru-RU" dirty="0"/>
              <a:t>- А)</a:t>
            </a:r>
          </a:p>
        </p:txBody>
      </p:sp>
    </p:spTree>
    <p:extLst>
      <p:ext uri="{BB962C8B-B14F-4D97-AF65-F5344CB8AC3E}">
        <p14:creationId xmlns:p14="http://schemas.microsoft.com/office/powerpoint/2010/main" val="10418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Влад\Desktop\motto.net.ua-29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580526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Рис.</a:t>
            </a:r>
            <a:r>
              <a:rPr lang="en-US" sz="2400" b="1" dirty="0" smtClean="0">
                <a:solidFill>
                  <a:schemeClr val="bg1"/>
                </a:solidFill>
              </a:rPr>
              <a:t>6 </a:t>
            </a:r>
            <a:r>
              <a:rPr lang="ru-RU" sz="2400" b="1" dirty="0" err="1" smtClean="0">
                <a:solidFill>
                  <a:schemeClr val="bg1"/>
                </a:solidFill>
              </a:rPr>
              <a:t>Вплив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уподобань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споживача</a:t>
            </a:r>
            <a:r>
              <a:rPr lang="ru-RU" sz="2400" b="1" dirty="0">
                <a:solidFill>
                  <a:schemeClr val="bg1"/>
                </a:solidFill>
              </a:rPr>
              <a:t> на форму </a:t>
            </a:r>
            <a:r>
              <a:rPr lang="ru-RU" sz="2400" b="1" dirty="0" err="1">
                <a:solidFill>
                  <a:schemeClr val="bg1"/>
                </a:solidFill>
              </a:rPr>
              <a:t>кривих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байдужості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171" name="Picture 3" descr="C:\Users\Влад\Desktop\image014 (1)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40960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11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За </a:t>
            </a:r>
            <a:r>
              <a:rPr lang="ru-RU" sz="2000" dirty="0" err="1"/>
              <a:t>умови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</a:t>
            </a:r>
            <a:r>
              <a:rPr lang="ru-RU" sz="2000" dirty="0" err="1"/>
              <a:t>віддає</a:t>
            </a:r>
            <a:r>
              <a:rPr lang="ru-RU" sz="2000" dirty="0"/>
              <a:t> </a:t>
            </a:r>
            <a:r>
              <a:rPr lang="ru-RU" sz="2000" dirty="0" err="1"/>
              <a:t>перевагу</a:t>
            </a:r>
            <a:r>
              <a:rPr lang="ru-RU" sz="2000" dirty="0"/>
              <a:t> благу Х (</a:t>
            </a:r>
            <a:r>
              <a:rPr lang="ru-RU" sz="2000" dirty="0" err="1"/>
              <a:t>печиво</a:t>
            </a:r>
            <a:r>
              <a:rPr lang="ru-RU" sz="2000" dirty="0"/>
              <a:t>), </a:t>
            </a:r>
            <a:r>
              <a:rPr lang="ru-RU" sz="2000" dirty="0" err="1"/>
              <a:t>він</a:t>
            </a:r>
            <a:r>
              <a:rPr lang="ru-RU" sz="2000" dirty="0"/>
              <a:t> буде </a:t>
            </a:r>
            <a:r>
              <a:rPr lang="ru-RU" sz="2000" dirty="0" err="1"/>
              <a:t>готовий</a:t>
            </a:r>
            <a:r>
              <a:rPr lang="ru-RU" sz="2000" dirty="0"/>
              <a:t> </a:t>
            </a:r>
            <a:r>
              <a:rPr lang="ru-RU" sz="2000" dirty="0" err="1"/>
              <a:t>відмовитись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значної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блага Y (чай),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одержати</a:t>
            </a:r>
            <a:r>
              <a:rPr lang="ru-RU" sz="2000" dirty="0"/>
              <a:t> </a:t>
            </a:r>
            <a:r>
              <a:rPr lang="ru-RU" sz="2000" dirty="0" err="1"/>
              <a:t>одиницю</a:t>
            </a:r>
            <a:r>
              <a:rPr lang="ru-RU" sz="2000" dirty="0"/>
              <a:t> блага Х (</a:t>
            </a:r>
            <a:r>
              <a:rPr lang="ru-RU" sz="2000" dirty="0" err="1"/>
              <a:t>печиво</a:t>
            </a:r>
            <a:r>
              <a:rPr lang="ru-RU" sz="2000" dirty="0"/>
              <a:t>). Тому </a:t>
            </a:r>
            <a:r>
              <a:rPr lang="ru-RU" sz="2000" dirty="0" err="1"/>
              <a:t>криві</a:t>
            </a:r>
            <a:r>
              <a:rPr lang="ru-RU" sz="2000" dirty="0"/>
              <a:t> </a:t>
            </a:r>
            <a:r>
              <a:rPr lang="ru-RU" sz="2000" dirty="0" err="1"/>
              <a:t>байдужості</a:t>
            </a:r>
            <a:r>
              <a:rPr lang="ru-RU" sz="2000" dirty="0"/>
              <a:t> </a:t>
            </a:r>
            <a:r>
              <a:rPr lang="ru-RU" sz="2000" dirty="0" err="1"/>
              <a:t>споживача</a:t>
            </a:r>
            <a:r>
              <a:rPr lang="ru-RU" sz="2000" dirty="0"/>
              <a:t>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більш</a:t>
            </a:r>
            <a:r>
              <a:rPr lang="ru-RU" sz="2000" dirty="0"/>
              <a:t> </a:t>
            </a:r>
            <a:r>
              <a:rPr lang="ru-RU" sz="2000" dirty="0" err="1"/>
              <a:t>стрімкими</a:t>
            </a:r>
            <a:r>
              <a:rPr lang="ru-RU" sz="2000" dirty="0"/>
              <a:t> </a:t>
            </a:r>
            <a:r>
              <a:rPr lang="ru-RU" sz="2000" dirty="0" err="1"/>
              <a:t>відносно</a:t>
            </a:r>
            <a:r>
              <a:rPr lang="ru-RU" sz="2000" dirty="0"/>
              <a:t> </a:t>
            </a:r>
            <a:r>
              <a:rPr lang="ru-RU" sz="2000" dirty="0" err="1"/>
              <a:t>осі</a:t>
            </a:r>
            <a:r>
              <a:rPr lang="ru-RU" sz="2000" dirty="0"/>
              <a:t> </a:t>
            </a:r>
            <a:r>
              <a:rPr lang="ru-RU" sz="2000" dirty="0" err="1"/>
              <a:t>абсцис</a:t>
            </a:r>
            <a:r>
              <a:rPr lang="ru-RU" sz="2000" dirty="0"/>
              <a:t> (</a:t>
            </a:r>
            <a:r>
              <a:rPr lang="ru-RU" sz="2000" dirty="0" smtClean="0"/>
              <a:t>рис.</a:t>
            </a:r>
            <a:r>
              <a:rPr lang="en-US" sz="2000" dirty="0" smtClean="0"/>
              <a:t>6 </a:t>
            </a:r>
            <a:r>
              <a:rPr lang="ru-RU" sz="2000" dirty="0" smtClean="0"/>
              <a:t>- </a:t>
            </a:r>
            <a:r>
              <a:rPr lang="ru-RU" sz="2000" dirty="0"/>
              <a:t>Б).</a:t>
            </a:r>
          </a:p>
          <a:p>
            <a:endParaRPr lang="ru-RU" sz="2000" dirty="0"/>
          </a:p>
          <a:p>
            <a:r>
              <a:rPr lang="ru-RU" sz="2000" dirty="0"/>
              <a:t>Форма </a:t>
            </a:r>
            <a:r>
              <a:rPr lang="ru-RU" sz="2000" dirty="0" err="1"/>
              <a:t>кривих</a:t>
            </a:r>
            <a:r>
              <a:rPr lang="ru-RU" sz="2000" dirty="0"/>
              <a:t> </a:t>
            </a:r>
            <a:r>
              <a:rPr lang="ru-RU" sz="2000" dirty="0" err="1"/>
              <a:t>байдужості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того </a:t>
            </a:r>
            <a:r>
              <a:rPr lang="ru-RU" sz="2000" dirty="0" err="1"/>
              <a:t>який</a:t>
            </a:r>
            <a:r>
              <a:rPr lang="ru-RU" sz="2000" dirty="0"/>
              <a:t> вид благ - </a:t>
            </a:r>
            <a:r>
              <a:rPr lang="ru-RU" sz="2000" dirty="0" err="1"/>
              <a:t>товари</a:t>
            </a:r>
            <a:r>
              <a:rPr lang="ru-RU" sz="2000" dirty="0"/>
              <a:t> </a:t>
            </a:r>
            <a:r>
              <a:rPr lang="ru-RU" sz="2000" dirty="0" err="1"/>
              <a:t>замінники</a:t>
            </a:r>
            <a:r>
              <a:rPr lang="ru-RU" sz="2000" dirty="0"/>
              <a:t> (</a:t>
            </a:r>
            <a:r>
              <a:rPr lang="ru-RU" sz="2000" dirty="0" err="1"/>
              <a:t>субститути</a:t>
            </a:r>
            <a:r>
              <a:rPr lang="ru-RU" sz="2000" dirty="0"/>
              <a:t>)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товари</a:t>
            </a:r>
            <a:r>
              <a:rPr lang="ru-RU" sz="2000" dirty="0"/>
              <a:t> </a:t>
            </a:r>
            <a:r>
              <a:rPr lang="ru-RU" sz="2000" dirty="0" err="1"/>
              <a:t>доповнювачі</a:t>
            </a:r>
            <a:r>
              <a:rPr lang="ru-RU" sz="2000" dirty="0"/>
              <a:t>. </a:t>
            </a:r>
            <a:r>
              <a:rPr lang="ru-RU" sz="2000" dirty="0" err="1"/>
              <a:t>Абсолютними</a:t>
            </a:r>
            <a:r>
              <a:rPr lang="ru-RU" sz="2000" dirty="0"/>
              <a:t> </a:t>
            </a:r>
            <a:r>
              <a:rPr lang="ru-RU" sz="2000" dirty="0" err="1"/>
              <a:t>замінниками</a:t>
            </a:r>
            <a:r>
              <a:rPr lang="ru-RU" sz="2000" dirty="0"/>
              <a:t> </a:t>
            </a:r>
            <a:r>
              <a:rPr lang="ru-RU" sz="2000" dirty="0" err="1"/>
              <a:t>називаються</a:t>
            </a:r>
            <a:r>
              <a:rPr lang="ru-RU" sz="2000" dirty="0"/>
              <a:t> </a:t>
            </a:r>
            <a:r>
              <a:rPr lang="ru-RU" sz="2000" dirty="0" err="1"/>
              <a:t>товари</a:t>
            </a:r>
            <a:r>
              <a:rPr lang="ru-RU" sz="2000" dirty="0"/>
              <a:t>, по </a:t>
            </a:r>
            <a:r>
              <a:rPr lang="ru-RU" sz="2000" dirty="0" err="1"/>
              <a:t>відношенню</a:t>
            </a:r>
            <a:r>
              <a:rPr lang="ru-RU" sz="2000" dirty="0"/>
              <a:t> до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споживачу</a:t>
            </a:r>
            <a:r>
              <a:rPr lang="ru-RU" sz="2000" dirty="0"/>
              <a:t> </a:t>
            </a:r>
            <a:r>
              <a:rPr lang="ru-RU" sz="2000" dirty="0" err="1"/>
              <a:t>байдуже</a:t>
            </a:r>
            <a:r>
              <a:rPr lang="ru-RU" sz="2000" dirty="0"/>
              <a:t> яке благо </a:t>
            </a:r>
            <a:r>
              <a:rPr lang="ru-RU" sz="2000" dirty="0" err="1"/>
              <a:t>споживати</a:t>
            </a:r>
            <a:r>
              <a:rPr lang="ru-RU" sz="2000" dirty="0"/>
              <a:t>.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споживачу</a:t>
            </a:r>
            <a:r>
              <a:rPr lang="ru-RU" sz="2000" dirty="0"/>
              <a:t> </a:t>
            </a:r>
            <a:r>
              <a:rPr lang="ru-RU" sz="2000" dirty="0" err="1"/>
              <a:t>однаково</a:t>
            </a:r>
            <a:r>
              <a:rPr lang="ru-RU" sz="2000" dirty="0"/>
              <a:t>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сік</a:t>
            </a:r>
            <a:r>
              <a:rPr lang="ru-RU" sz="2000" dirty="0"/>
              <a:t> </a:t>
            </a:r>
            <a:r>
              <a:rPr lang="ru-RU" sz="2000" dirty="0" err="1"/>
              <a:t>пити</a:t>
            </a:r>
            <a:r>
              <a:rPr lang="ru-RU" sz="2000" dirty="0"/>
              <a:t>, </a:t>
            </a:r>
            <a:r>
              <a:rPr lang="ru-RU" sz="2000" dirty="0" err="1"/>
              <a:t>криві</a:t>
            </a:r>
            <a:r>
              <a:rPr lang="ru-RU" sz="2000" dirty="0"/>
              <a:t> </a:t>
            </a:r>
            <a:r>
              <a:rPr lang="ru-RU" sz="2000" dirty="0" err="1"/>
              <a:t>байдужості</a:t>
            </a:r>
            <a:r>
              <a:rPr lang="ru-RU" sz="2000" dirty="0"/>
              <a:t> </a:t>
            </a:r>
            <a:r>
              <a:rPr lang="ru-RU" sz="2000" dirty="0" err="1"/>
              <a:t>матимуть</a:t>
            </a:r>
            <a:r>
              <a:rPr lang="ru-RU" sz="2000" dirty="0"/>
              <a:t> </a:t>
            </a:r>
            <a:r>
              <a:rPr lang="ru-RU" sz="2000" dirty="0" err="1"/>
              <a:t>вигляд</a:t>
            </a:r>
            <a:r>
              <a:rPr lang="ru-RU" sz="2000" dirty="0"/>
              <a:t> </a:t>
            </a:r>
            <a:r>
              <a:rPr lang="ru-RU" sz="2000" dirty="0" err="1"/>
              <a:t>прямих</a:t>
            </a:r>
            <a:r>
              <a:rPr lang="ru-RU" sz="2000" dirty="0"/>
              <a:t> </a:t>
            </a:r>
            <a:r>
              <a:rPr lang="ru-RU" sz="2000" dirty="0" err="1"/>
              <a:t>ліній</a:t>
            </a:r>
            <a:r>
              <a:rPr lang="ru-RU" sz="2000" dirty="0"/>
              <a:t> (рис. </a:t>
            </a:r>
            <a:r>
              <a:rPr lang="en-US" sz="2000" dirty="0" smtClean="0"/>
              <a:t>7</a:t>
            </a:r>
            <a:r>
              <a:rPr lang="ru-RU" sz="2000" dirty="0" smtClean="0"/>
              <a:t>- </a:t>
            </a:r>
            <a:r>
              <a:rPr lang="ru-RU" sz="2000" dirty="0"/>
              <a:t>А). </a:t>
            </a:r>
            <a:r>
              <a:rPr lang="ru-RU" sz="2000" dirty="0" err="1"/>
              <a:t>Іншими</a:t>
            </a:r>
            <a:r>
              <a:rPr lang="ru-RU" sz="2000" dirty="0"/>
              <a:t> словами, </a:t>
            </a:r>
            <a:r>
              <a:rPr lang="ru-RU" sz="2000" dirty="0" err="1"/>
              <a:t>споживач</a:t>
            </a:r>
            <a:r>
              <a:rPr lang="ru-RU" sz="2000" dirty="0"/>
              <a:t>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готовий</a:t>
            </a:r>
            <a:r>
              <a:rPr lang="ru-RU" sz="2000" dirty="0"/>
              <a:t> </a:t>
            </a:r>
            <a:r>
              <a:rPr lang="ru-RU" sz="2000" dirty="0" err="1"/>
              <a:t>замінити</a:t>
            </a:r>
            <a:r>
              <a:rPr lang="ru-RU" sz="2000" dirty="0"/>
              <a:t> </a:t>
            </a:r>
            <a:r>
              <a:rPr lang="ru-RU" sz="2000" dirty="0" err="1"/>
              <a:t>одне</a:t>
            </a:r>
            <a:r>
              <a:rPr lang="ru-RU" sz="2000" dirty="0"/>
              <a:t> благо на </a:t>
            </a:r>
            <a:r>
              <a:rPr lang="ru-RU" sz="2000" dirty="0" err="1"/>
              <a:t>інше</a:t>
            </a:r>
            <a:r>
              <a:rPr lang="ru-RU" sz="2000" dirty="0"/>
              <a:t> в </a:t>
            </a:r>
            <a:r>
              <a:rPr lang="ru-RU" sz="2000" dirty="0" err="1"/>
              <a:t>сталих</a:t>
            </a:r>
            <a:r>
              <a:rPr lang="ru-RU" sz="2000" dirty="0"/>
              <a:t> </a:t>
            </a:r>
            <a:r>
              <a:rPr lang="ru-RU" sz="2000" dirty="0" err="1"/>
              <a:t>пропорціях</a:t>
            </a:r>
            <a:r>
              <a:rPr lang="ru-RU" sz="2000" dirty="0"/>
              <a:t>. </a:t>
            </a:r>
            <a:r>
              <a:rPr lang="ru-RU" sz="2000" dirty="0" err="1"/>
              <a:t>Така</a:t>
            </a:r>
            <a:r>
              <a:rPr lang="ru-RU" sz="2000" dirty="0"/>
              <a:t> </a:t>
            </a:r>
            <a:r>
              <a:rPr lang="ru-RU" sz="2000" dirty="0" err="1"/>
              <a:t>поведінка</a:t>
            </a:r>
            <a:r>
              <a:rPr lang="ru-RU" sz="2000" dirty="0"/>
              <a:t> характерна для кожного з нас,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обмінює</a:t>
            </a:r>
            <a:r>
              <a:rPr lang="ru-RU" sz="2000" dirty="0"/>
              <a:t> одну банкноту в </a:t>
            </a:r>
            <a:r>
              <a:rPr lang="ru-RU" sz="2000" dirty="0" err="1"/>
              <a:t>дві</a:t>
            </a:r>
            <a:r>
              <a:rPr lang="ru-RU" sz="2000" dirty="0"/>
              <a:t> </a:t>
            </a:r>
            <a:r>
              <a:rPr lang="ru-RU" sz="2000" dirty="0" err="1"/>
              <a:t>гривни</a:t>
            </a:r>
            <a:r>
              <a:rPr lang="ru-RU" sz="2000" dirty="0"/>
              <a:t> на </a:t>
            </a:r>
            <a:r>
              <a:rPr lang="ru-RU" sz="2000" dirty="0" err="1"/>
              <a:t>дві</a:t>
            </a:r>
            <a:r>
              <a:rPr lang="ru-RU" sz="2000" dirty="0"/>
              <a:t> </a:t>
            </a:r>
            <a:r>
              <a:rPr lang="ru-RU" sz="2000" dirty="0" err="1"/>
              <a:t>банкноти</a:t>
            </a:r>
            <a:r>
              <a:rPr lang="ru-RU" sz="2000" dirty="0"/>
              <a:t> по </a:t>
            </a:r>
            <a:r>
              <a:rPr lang="ru-RU" sz="2000" dirty="0" err="1"/>
              <a:t>одній</a:t>
            </a:r>
            <a:r>
              <a:rPr lang="ru-RU" sz="2000" dirty="0"/>
              <a:t> </a:t>
            </a:r>
            <a:r>
              <a:rPr lang="ru-RU" sz="2000" dirty="0" err="1"/>
              <a:t>гривні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7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Влад\Desktop\desktopwallpapers.org_.ua-62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Влад\Desktop\image01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2088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86916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Рис.7 Карта </a:t>
            </a:r>
            <a:r>
              <a:rPr lang="ru-RU" sz="2800" b="1" dirty="0" err="1">
                <a:solidFill>
                  <a:schemeClr val="bg1"/>
                </a:solidFill>
              </a:rPr>
              <a:t>кривих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байдужості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абсолютних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доповнювачів</a:t>
            </a:r>
            <a:r>
              <a:rPr lang="ru-RU" sz="2800" b="1" dirty="0">
                <a:solidFill>
                  <a:schemeClr val="bg1"/>
                </a:solidFill>
              </a:rPr>
              <a:t> (А) і </a:t>
            </a:r>
            <a:r>
              <a:rPr lang="ru-RU" sz="2800" b="1" dirty="0" err="1">
                <a:solidFill>
                  <a:schemeClr val="bg1"/>
                </a:solidFill>
              </a:rPr>
              <a:t>замінників</a:t>
            </a:r>
            <a:r>
              <a:rPr lang="ru-RU" sz="2800" b="1" dirty="0">
                <a:solidFill>
                  <a:schemeClr val="bg1"/>
                </a:solidFill>
              </a:rPr>
              <a:t> (Б).</a:t>
            </a:r>
          </a:p>
        </p:txBody>
      </p:sp>
    </p:spTree>
    <p:extLst>
      <p:ext uri="{BB962C8B-B14F-4D97-AF65-F5344CB8AC3E}">
        <p14:creationId xmlns:p14="http://schemas.microsoft.com/office/powerpoint/2010/main" val="23786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</a:t>
            </a:r>
            <a:r>
              <a:rPr lang="ru-RU" sz="2000" dirty="0" err="1"/>
              <a:t>іншому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(рис. </a:t>
            </a:r>
            <a:r>
              <a:rPr lang="ru-RU" sz="2000" dirty="0" smtClean="0"/>
              <a:t>7 </a:t>
            </a:r>
            <a:r>
              <a:rPr lang="ru-RU" sz="2000" dirty="0"/>
              <a:t>- Б)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товари</a:t>
            </a:r>
            <a:r>
              <a:rPr lang="ru-RU" sz="2000" dirty="0"/>
              <a:t> абсолютно </a:t>
            </a:r>
            <a:r>
              <a:rPr lang="ru-RU" sz="2000" dirty="0" err="1"/>
              <a:t>замінювані</a:t>
            </a:r>
            <a:r>
              <a:rPr lang="ru-RU" sz="2000" dirty="0"/>
              <a:t>. 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взуття</a:t>
            </a:r>
            <a:r>
              <a:rPr lang="ru-RU" sz="2000" dirty="0"/>
              <a:t> на праву та </a:t>
            </a:r>
            <a:r>
              <a:rPr lang="ru-RU" sz="2000" dirty="0" err="1"/>
              <a:t>ліву</a:t>
            </a:r>
            <a:r>
              <a:rPr lang="ru-RU" sz="2000" dirty="0"/>
              <a:t> ногу. Для таких </a:t>
            </a:r>
            <a:r>
              <a:rPr lang="ru-RU" sz="2000" dirty="0" err="1"/>
              <a:t>товарів</a:t>
            </a:r>
            <a:r>
              <a:rPr lang="ru-RU" sz="2000" dirty="0"/>
              <a:t> </a:t>
            </a:r>
            <a:r>
              <a:rPr lang="ru-RU" sz="2000" dirty="0" err="1"/>
              <a:t>заміна</a:t>
            </a:r>
            <a:r>
              <a:rPr lang="ru-RU" sz="2000" dirty="0"/>
              <a:t> </a:t>
            </a:r>
            <a:r>
              <a:rPr lang="ru-RU" sz="2000" dirty="0" err="1"/>
              <a:t>неможлива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правих</a:t>
            </a:r>
            <a:r>
              <a:rPr lang="ru-RU" sz="2000" dirty="0"/>
              <a:t> </a:t>
            </a:r>
            <a:r>
              <a:rPr lang="ru-RU" sz="2000" dirty="0" err="1"/>
              <a:t>черевиків</a:t>
            </a:r>
            <a:r>
              <a:rPr lang="ru-RU" sz="2000" dirty="0"/>
              <a:t> (Х) </a:t>
            </a:r>
            <a:r>
              <a:rPr lang="ru-RU" sz="2000" dirty="0" err="1"/>
              <a:t>більше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</a:t>
            </a:r>
            <a:r>
              <a:rPr lang="ru-RU" sz="2000" dirty="0" err="1"/>
              <a:t>лівих</a:t>
            </a:r>
            <a:r>
              <a:rPr lang="ru-RU" sz="2000" dirty="0"/>
              <a:t> (</a:t>
            </a:r>
            <a:r>
              <a:rPr lang="en-US" sz="2000" dirty="0"/>
              <a:t>Y), </a:t>
            </a:r>
            <a:r>
              <a:rPr lang="ru-RU" sz="2000" dirty="0" err="1"/>
              <a:t>гранична</a:t>
            </a:r>
            <a:r>
              <a:rPr lang="ru-RU" sz="2000" dirty="0"/>
              <a:t> норма </a:t>
            </a:r>
            <a:r>
              <a:rPr lang="ru-RU" sz="2000" dirty="0" err="1"/>
              <a:t>заміни</a:t>
            </a:r>
            <a:r>
              <a:rPr lang="ru-RU" sz="2000" dirty="0"/>
              <a:t> </a:t>
            </a:r>
            <a:r>
              <a:rPr lang="ru-RU" sz="2000" dirty="0" err="1"/>
              <a:t>лівих</a:t>
            </a:r>
            <a:r>
              <a:rPr lang="ru-RU" sz="2000" dirty="0"/>
              <a:t> </a:t>
            </a:r>
            <a:r>
              <a:rPr lang="ru-RU" sz="2000" dirty="0" err="1"/>
              <a:t>правими</a:t>
            </a:r>
            <a:r>
              <a:rPr lang="ru-RU" sz="2000" dirty="0"/>
              <a:t> </a:t>
            </a:r>
            <a:r>
              <a:rPr lang="ru-RU" sz="2000" dirty="0" err="1"/>
              <a:t>рівна</a:t>
            </a:r>
            <a:r>
              <a:rPr lang="ru-RU" sz="2000" dirty="0"/>
              <a:t> нулю, </a:t>
            </a:r>
            <a:r>
              <a:rPr lang="ru-RU" sz="2000" dirty="0" err="1"/>
              <a:t>оскільки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не </a:t>
            </a:r>
            <a:r>
              <a:rPr lang="ru-RU" sz="2000" dirty="0" err="1"/>
              <a:t>відмовиться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будь-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лівого</a:t>
            </a:r>
            <a:r>
              <a:rPr lang="ru-RU" sz="2000" dirty="0"/>
              <a:t> черевика,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одержати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один </a:t>
            </a:r>
            <a:r>
              <a:rPr lang="ru-RU" sz="2000" dirty="0" err="1"/>
              <a:t>правий</a:t>
            </a:r>
            <a:r>
              <a:rPr lang="ru-RU" sz="2000" dirty="0"/>
              <a:t>. </a:t>
            </a:r>
            <a:r>
              <a:rPr lang="ru-RU" sz="2000" dirty="0" err="1"/>
              <a:t>Одночасно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відмовитися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усіх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одного </a:t>
            </a:r>
            <a:r>
              <a:rPr lang="ru-RU" sz="2000" dirty="0" err="1"/>
              <a:t>додаткового</a:t>
            </a:r>
            <a:r>
              <a:rPr lang="ru-RU" sz="2000" dirty="0"/>
              <a:t> правого,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одержати</a:t>
            </a:r>
            <a:r>
              <a:rPr lang="ru-RU" sz="2000" dirty="0"/>
              <a:t> один </a:t>
            </a:r>
            <a:r>
              <a:rPr lang="ru-RU" sz="2000" dirty="0" err="1"/>
              <a:t>додатковий</a:t>
            </a:r>
            <a:r>
              <a:rPr lang="ru-RU" sz="2000" dirty="0"/>
              <a:t> </a:t>
            </a:r>
            <a:r>
              <a:rPr lang="ru-RU" sz="2000" dirty="0" err="1"/>
              <a:t>лівий</a:t>
            </a:r>
            <a:r>
              <a:rPr lang="ru-RU" sz="2000" dirty="0"/>
              <a:t> черевик. 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гранична</a:t>
            </a:r>
            <a:r>
              <a:rPr lang="ru-RU" sz="2000" dirty="0"/>
              <a:t> норма </a:t>
            </a:r>
            <a:r>
              <a:rPr lang="ru-RU" sz="2000" dirty="0" err="1"/>
              <a:t>заміни</a:t>
            </a:r>
            <a:r>
              <a:rPr lang="ru-RU" sz="2000" dirty="0"/>
              <a:t> є </a:t>
            </a:r>
            <a:r>
              <a:rPr lang="ru-RU" sz="2000" dirty="0" err="1"/>
              <a:t>нескінченною</a:t>
            </a:r>
            <a:r>
              <a:rPr lang="ru-RU" sz="2000" dirty="0"/>
              <a:t>. Тому </a:t>
            </a:r>
            <a:r>
              <a:rPr lang="ru-RU" sz="2000" dirty="0" err="1"/>
              <a:t>криві</a:t>
            </a:r>
            <a:r>
              <a:rPr lang="ru-RU" sz="2000" dirty="0"/>
              <a:t> </a:t>
            </a:r>
            <a:r>
              <a:rPr lang="ru-RU" sz="2000" dirty="0" err="1"/>
              <a:t>байдужості</a:t>
            </a:r>
            <a:r>
              <a:rPr lang="ru-RU" sz="2000" dirty="0"/>
              <a:t> </a:t>
            </a:r>
            <a:r>
              <a:rPr lang="ru-RU" sz="2000" dirty="0" err="1"/>
              <a:t>абсолютних</a:t>
            </a:r>
            <a:r>
              <a:rPr lang="ru-RU" sz="2000" dirty="0"/>
              <a:t> </a:t>
            </a:r>
            <a:r>
              <a:rPr lang="ru-RU" sz="2000" dirty="0" err="1"/>
              <a:t>замінників</a:t>
            </a:r>
            <a:r>
              <a:rPr lang="ru-RU" sz="2000" dirty="0"/>
              <a:t>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вигляд</a:t>
            </a:r>
            <a:r>
              <a:rPr lang="ru-RU" sz="2000" dirty="0"/>
              <a:t> прямого кута (рис. </a:t>
            </a:r>
            <a:r>
              <a:rPr lang="ru-RU" sz="2000" dirty="0" smtClean="0"/>
              <a:t>7 </a:t>
            </a:r>
            <a:r>
              <a:rPr lang="ru-RU" sz="2000" dirty="0"/>
              <a:t>- Б).</a:t>
            </a:r>
          </a:p>
          <a:p>
            <a:endParaRPr lang="ru-RU" sz="2000" dirty="0"/>
          </a:p>
          <a:p>
            <a:r>
              <a:rPr lang="ru-RU" sz="2000" dirty="0" err="1"/>
              <a:t>Зниження</a:t>
            </a:r>
            <a:r>
              <a:rPr lang="ru-RU" sz="2000" dirty="0"/>
              <a:t> </a:t>
            </a:r>
            <a:r>
              <a:rPr lang="ru-RU" sz="2000" dirty="0" err="1"/>
              <a:t>цін</a:t>
            </a:r>
            <a:r>
              <a:rPr lang="ru-RU" sz="2000" dirty="0"/>
              <a:t> на один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взаємодоповнюючих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</a:t>
            </a:r>
            <a:r>
              <a:rPr lang="ru-RU" sz="2000" dirty="0" err="1"/>
              <a:t>веде</a:t>
            </a:r>
            <a:r>
              <a:rPr lang="ru-RU" sz="2000" dirty="0"/>
              <a:t> до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попиту</a:t>
            </a:r>
            <a:r>
              <a:rPr lang="ru-RU" sz="2000" dirty="0"/>
              <a:t> і </a:t>
            </a:r>
            <a:r>
              <a:rPr lang="ru-RU" sz="2000" dirty="0" err="1"/>
              <a:t>відповідно</a:t>
            </a:r>
            <a:r>
              <a:rPr lang="ru-RU" sz="2000" dirty="0"/>
              <a:t> </a:t>
            </a:r>
            <a:r>
              <a:rPr lang="ru-RU" sz="2000" dirty="0" err="1"/>
              <a:t>цін</a:t>
            </a:r>
            <a:r>
              <a:rPr lang="ru-RU" sz="2000" dirty="0"/>
              <a:t> на </a:t>
            </a:r>
            <a:r>
              <a:rPr lang="ru-RU" sz="2000" dirty="0" err="1"/>
              <a:t>інший</a:t>
            </a:r>
            <a:r>
              <a:rPr lang="ru-RU" sz="2000" dirty="0"/>
              <a:t>, і </a:t>
            </a:r>
            <a:r>
              <a:rPr lang="ru-RU" sz="2000" dirty="0" err="1"/>
              <a:t>навпаки</a:t>
            </a:r>
            <a:r>
              <a:rPr lang="ru-RU" sz="2000" dirty="0"/>
              <a:t>. Таким чином, </a:t>
            </a:r>
            <a:r>
              <a:rPr lang="ru-RU" sz="2000" dirty="0" err="1"/>
              <a:t>якщо</a:t>
            </a:r>
            <a:r>
              <a:rPr lang="ru-RU" sz="2000" dirty="0"/>
              <a:t> два товара </a:t>
            </a:r>
            <a:r>
              <a:rPr lang="ru-RU" sz="2000" dirty="0" err="1"/>
              <a:t>взаємодоповнювані</a:t>
            </a:r>
            <a:r>
              <a:rPr lang="ru-RU" sz="2000" dirty="0"/>
              <a:t>,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ціною</a:t>
            </a:r>
            <a:r>
              <a:rPr lang="ru-RU" sz="2000" dirty="0"/>
              <a:t> на один </a:t>
            </a:r>
            <a:r>
              <a:rPr lang="ru-RU" sz="2000" dirty="0" err="1"/>
              <a:t>із</a:t>
            </a:r>
            <a:r>
              <a:rPr lang="ru-RU" sz="2000" dirty="0"/>
              <a:t> них і попитом на </a:t>
            </a:r>
            <a:r>
              <a:rPr lang="ru-RU" sz="2000" dirty="0" err="1"/>
              <a:t>інший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зворотній</a:t>
            </a:r>
            <a:r>
              <a:rPr lang="ru-RU" sz="2000" dirty="0"/>
              <a:t> </a:t>
            </a:r>
            <a:r>
              <a:rPr lang="ru-RU" sz="2000" dirty="0" err="1"/>
              <a:t>зв’язок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два </a:t>
            </a:r>
            <a:r>
              <a:rPr lang="ru-RU" sz="2000" dirty="0" err="1"/>
              <a:t>товари</a:t>
            </a:r>
            <a:r>
              <a:rPr lang="ru-RU" sz="2000" dirty="0"/>
              <a:t> </a:t>
            </a:r>
            <a:r>
              <a:rPr lang="ru-RU" sz="2000" dirty="0" err="1"/>
              <a:t>взаємозамінні</a:t>
            </a:r>
            <a:r>
              <a:rPr lang="ru-RU" sz="2000" dirty="0"/>
              <a:t>,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ціною</a:t>
            </a:r>
            <a:r>
              <a:rPr lang="ru-RU" sz="2000" dirty="0"/>
              <a:t> на один </a:t>
            </a:r>
            <a:r>
              <a:rPr lang="ru-RU" sz="2000" dirty="0" err="1"/>
              <a:t>із</a:t>
            </a:r>
            <a:r>
              <a:rPr lang="ru-RU" sz="2000" dirty="0"/>
              <a:t> них і попитом на </a:t>
            </a:r>
            <a:r>
              <a:rPr lang="ru-RU" sz="2000" dirty="0" err="1"/>
              <a:t>інший</a:t>
            </a:r>
            <a:r>
              <a:rPr lang="ru-RU" sz="2000" dirty="0"/>
              <a:t> </a:t>
            </a:r>
            <a:r>
              <a:rPr lang="ru-RU" sz="2000" dirty="0" err="1"/>
              <a:t>існує</a:t>
            </a:r>
            <a:r>
              <a:rPr lang="ru-RU" sz="2000" dirty="0"/>
              <a:t> </a:t>
            </a:r>
            <a:r>
              <a:rPr lang="ru-RU" sz="2000" dirty="0" err="1"/>
              <a:t>прямий</a:t>
            </a:r>
            <a:r>
              <a:rPr lang="ru-RU" sz="2000" dirty="0"/>
              <a:t> </a:t>
            </a:r>
            <a:r>
              <a:rPr lang="ru-RU" sz="2000" dirty="0" err="1"/>
              <a:t>зв’язок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24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/>
              <a:t>План:</a:t>
            </a:r>
          </a:p>
          <a:p>
            <a:endParaRPr lang="ru-RU" dirty="0"/>
          </a:p>
          <a:p>
            <a:endParaRPr lang="ru-RU" sz="2400" b="1" i="1" dirty="0" smtClean="0"/>
          </a:p>
          <a:p>
            <a:r>
              <a:rPr lang="ru-RU" sz="2400" b="1" i="1" dirty="0" smtClean="0"/>
              <a:t>1</a:t>
            </a:r>
            <a:r>
              <a:rPr lang="ru-RU" sz="2400" b="1" i="1" dirty="0"/>
              <a:t>. </a:t>
            </a:r>
            <a:r>
              <a:rPr lang="ru-RU" sz="2400" b="1" i="1" dirty="0" err="1"/>
              <a:t>Особливості</a:t>
            </a:r>
            <a:r>
              <a:rPr lang="ru-RU" sz="2400" b="1" i="1" dirty="0"/>
              <a:t> </a:t>
            </a:r>
            <a:r>
              <a:rPr lang="ru-RU" sz="2400" b="1" i="1" dirty="0" err="1"/>
              <a:t>аналізу</a:t>
            </a:r>
            <a:r>
              <a:rPr lang="ru-RU" sz="2400" b="1" i="1" dirty="0"/>
              <a:t> </a:t>
            </a:r>
            <a:r>
              <a:rPr lang="ru-RU" sz="2400" b="1" i="1" dirty="0" err="1"/>
              <a:t>функції</a:t>
            </a:r>
            <a:r>
              <a:rPr lang="ru-RU" sz="2400" b="1" i="1" dirty="0"/>
              <a:t> </a:t>
            </a:r>
            <a:r>
              <a:rPr lang="ru-RU" sz="2400" b="1" i="1" dirty="0" err="1"/>
              <a:t>корисності</a:t>
            </a:r>
            <a:r>
              <a:rPr lang="ru-RU" sz="2400" b="1" i="1" dirty="0"/>
              <a:t> з </a:t>
            </a:r>
            <a:r>
              <a:rPr lang="ru-RU" sz="2400" b="1" i="1" dirty="0" err="1"/>
              <a:t>ординалістських</a:t>
            </a:r>
            <a:r>
              <a:rPr lang="ru-RU" sz="2400" b="1" i="1" dirty="0"/>
              <a:t> </a:t>
            </a:r>
            <a:r>
              <a:rPr lang="ru-RU" sz="2400" b="1" i="1" dirty="0" err="1"/>
              <a:t>позицій</a:t>
            </a:r>
            <a:r>
              <a:rPr lang="ru-RU" sz="2400" b="1" i="1" dirty="0"/>
              <a:t>.</a:t>
            </a:r>
          </a:p>
          <a:p>
            <a:endParaRPr lang="ru-RU" sz="2400" b="1" i="1" dirty="0"/>
          </a:p>
          <a:p>
            <a:r>
              <a:rPr lang="ru-RU" sz="2400" b="1" i="1" dirty="0"/>
              <a:t>2. </a:t>
            </a:r>
            <a:r>
              <a:rPr lang="ru-RU" sz="2400" b="1" i="1" dirty="0" err="1"/>
              <a:t>Криві</a:t>
            </a:r>
            <a:r>
              <a:rPr lang="ru-RU" sz="2400" b="1" i="1" dirty="0"/>
              <a:t> </a:t>
            </a:r>
            <a:r>
              <a:rPr lang="ru-RU" sz="2400" b="1" i="1" dirty="0" err="1"/>
              <a:t>байдужості</a:t>
            </a:r>
            <a:r>
              <a:rPr lang="ru-RU" sz="2400" b="1" i="1" dirty="0"/>
              <a:t>: </a:t>
            </a:r>
            <a:r>
              <a:rPr lang="ru-RU" sz="2400" b="1" i="1" dirty="0" err="1"/>
              <a:t>побудова</a:t>
            </a:r>
            <a:r>
              <a:rPr lang="ru-RU" sz="2400" b="1" i="1" dirty="0"/>
              <a:t> та </a:t>
            </a:r>
            <a:r>
              <a:rPr lang="ru-RU" sz="2400" b="1" i="1" dirty="0" err="1"/>
              <a:t>властивості</a:t>
            </a:r>
            <a:r>
              <a:rPr lang="ru-RU" sz="2400" b="1" i="1" dirty="0"/>
              <a:t>.</a:t>
            </a:r>
          </a:p>
          <a:p>
            <a:endParaRPr lang="ru-RU" sz="2400" b="1" i="1" dirty="0"/>
          </a:p>
          <a:p>
            <a:r>
              <a:rPr lang="ru-RU" sz="2400" b="1" i="1" dirty="0"/>
              <a:t>3. </a:t>
            </a:r>
            <a:r>
              <a:rPr lang="ru-RU" sz="2400" b="1" i="1" dirty="0" err="1"/>
              <a:t>Гранична</a:t>
            </a:r>
            <a:r>
              <a:rPr lang="ru-RU" sz="2400" b="1" i="1" dirty="0"/>
              <a:t> норма </a:t>
            </a:r>
            <a:r>
              <a:rPr lang="ru-RU" sz="2400" b="1" i="1" dirty="0" err="1"/>
              <a:t>заміщення</a:t>
            </a:r>
            <a:r>
              <a:rPr lang="ru-RU" sz="2400" b="1" i="1" dirty="0"/>
              <a:t> благ: суть і методика </a:t>
            </a:r>
            <a:r>
              <a:rPr lang="ru-RU" sz="2400" b="1" i="1" dirty="0" err="1"/>
              <a:t>обчислення</a:t>
            </a:r>
            <a:r>
              <a:rPr lang="ru-RU" sz="24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50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/>
              <a:t>Недосконалість</a:t>
            </a:r>
            <a:r>
              <a:rPr lang="ru-RU" sz="1600" b="1" dirty="0"/>
              <a:t> </a:t>
            </a:r>
            <a:r>
              <a:rPr lang="ru-RU" sz="1600" b="1" dirty="0" err="1"/>
              <a:t>абсолютної</a:t>
            </a:r>
            <a:r>
              <a:rPr lang="ru-RU" sz="1600" b="1" dirty="0"/>
              <a:t> </a:t>
            </a:r>
            <a:r>
              <a:rPr lang="ru-RU" sz="1600" b="1" dirty="0" err="1"/>
              <a:t>шкали</a:t>
            </a:r>
            <a:r>
              <a:rPr lang="ru-RU" sz="1600" b="1" dirty="0"/>
              <a:t> для </a:t>
            </a:r>
            <a:r>
              <a:rPr lang="ru-RU" sz="1600" b="1" dirty="0" err="1"/>
              <a:t>вимірювання</a:t>
            </a:r>
            <a:r>
              <a:rPr lang="ru-RU" sz="1600" b="1" dirty="0"/>
              <a:t> </a:t>
            </a:r>
            <a:r>
              <a:rPr lang="ru-RU" sz="1600" b="1" dirty="0" err="1"/>
              <a:t>суб’єктивної</a:t>
            </a:r>
            <a:r>
              <a:rPr lang="ru-RU" sz="1600" b="1" dirty="0"/>
              <a:t> </a:t>
            </a:r>
            <a:r>
              <a:rPr lang="ru-RU" sz="1600" b="1" dirty="0" err="1"/>
              <a:t>корисності</a:t>
            </a:r>
            <a:r>
              <a:rPr lang="ru-RU" sz="1600" b="1" dirty="0"/>
              <a:t> (</a:t>
            </a:r>
            <a:r>
              <a:rPr lang="ru-RU" sz="1600" b="1" dirty="0" err="1"/>
              <a:t>кардиналістська</a:t>
            </a:r>
            <a:r>
              <a:rPr lang="ru-RU" sz="1600" b="1" dirty="0"/>
              <a:t> </a:t>
            </a:r>
            <a:r>
              <a:rPr lang="ru-RU" sz="1600" b="1" dirty="0" err="1"/>
              <a:t>теорія</a:t>
            </a:r>
            <a:r>
              <a:rPr lang="ru-RU" sz="1600" b="1" dirty="0"/>
              <a:t>) </a:t>
            </a:r>
            <a:r>
              <a:rPr lang="ru-RU" sz="1600" b="1" dirty="0" err="1"/>
              <a:t>змусило</a:t>
            </a:r>
            <a:r>
              <a:rPr lang="ru-RU" sz="1600" b="1" dirty="0"/>
              <a:t> </a:t>
            </a:r>
            <a:r>
              <a:rPr lang="ru-RU" sz="1600" b="1" dirty="0" err="1"/>
              <a:t>вчених</a:t>
            </a:r>
            <a:r>
              <a:rPr lang="ru-RU" sz="1600" b="1" dirty="0"/>
              <a:t> </a:t>
            </a:r>
            <a:r>
              <a:rPr lang="ru-RU" sz="1600" b="1" dirty="0" err="1"/>
              <a:t>шукати</a:t>
            </a:r>
            <a:r>
              <a:rPr lang="ru-RU" sz="1600" b="1" dirty="0"/>
              <a:t> </a:t>
            </a:r>
            <a:r>
              <a:rPr lang="ru-RU" sz="1600" b="1" dirty="0" err="1"/>
              <a:t>інші</a:t>
            </a:r>
            <a:r>
              <a:rPr lang="ru-RU" sz="1600" b="1" dirty="0"/>
              <a:t> </a:t>
            </a:r>
            <a:r>
              <a:rPr lang="ru-RU" sz="1600" b="1" dirty="0" err="1"/>
              <a:t>методи</a:t>
            </a:r>
            <a:r>
              <a:rPr lang="ru-RU" sz="1600" b="1" dirty="0"/>
              <a:t> </a:t>
            </a:r>
            <a:r>
              <a:rPr lang="ru-RU" sz="1600" b="1" dirty="0" err="1"/>
              <a:t>її</a:t>
            </a:r>
            <a:r>
              <a:rPr lang="ru-RU" sz="1600" b="1" dirty="0"/>
              <a:t> </a:t>
            </a:r>
            <a:r>
              <a:rPr lang="ru-RU" sz="1600" b="1" dirty="0" err="1"/>
              <a:t>вимірювання</a:t>
            </a:r>
            <a:r>
              <a:rPr lang="ru-RU" sz="1600" b="1" dirty="0"/>
              <a:t>. В </a:t>
            </a:r>
            <a:r>
              <a:rPr lang="ru-RU" sz="1600" b="1" dirty="0" err="1"/>
              <a:t>результаті</a:t>
            </a:r>
            <a:r>
              <a:rPr lang="ru-RU" sz="1600" b="1" dirty="0"/>
              <a:t> </a:t>
            </a:r>
            <a:r>
              <a:rPr lang="ru-RU" sz="1600" b="1" dirty="0" err="1"/>
              <a:t>була</a:t>
            </a:r>
            <a:r>
              <a:rPr lang="ru-RU" sz="1600" b="1" dirty="0"/>
              <a:t> </a:t>
            </a:r>
            <a:r>
              <a:rPr lang="ru-RU" sz="1600" b="1" dirty="0" err="1"/>
              <a:t>розроблена</a:t>
            </a:r>
            <a:r>
              <a:rPr lang="ru-RU" sz="1600" b="1" dirty="0"/>
              <a:t> </a:t>
            </a:r>
            <a:r>
              <a:rPr lang="ru-RU" sz="1600" b="1" dirty="0" err="1"/>
              <a:t>ординалістська</a:t>
            </a:r>
            <a:r>
              <a:rPr lang="ru-RU" sz="1600" b="1" dirty="0"/>
              <a:t> </a:t>
            </a:r>
            <a:r>
              <a:rPr lang="ru-RU" sz="1600" b="1" dirty="0" err="1"/>
              <a:t>теорія</a:t>
            </a:r>
            <a:r>
              <a:rPr lang="ru-RU" sz="1600" b="1" dirty="0"/>
              <a:t> </a:t>
            </a:r>
            <a:r>
              <a:rPr lang="ru-RU" sz="1600" b="1" dirty="0" err="1"/>
              <a:t>поведінки</a:t>
            </a:r>
            <a:r>
              <a:rPr lang="ru-RU" sz="1600" b="1" dirty="0"/>
              <a:t> </a:t>
            </a:r>
            <a:r>
              <a:rPr lang="ru-RU" sz="1600" b="1" dirty="0" err="1"/>
              <a:t>споживача</a:t>
            </a:r>
            <a:r>
              <a:rPr lang="ru-RU" sz="1600" b="1" dirty="0"/>
              <a:t>.</a:t>
            </a:r>
          </a:p>
          <a:p>
            <a:endParaRPr lang="ru-RU" sz="1600" b="1" dirty="0"/>
          </a:p>
          <a:p>
            <a:r>
              <a:rPr lang="ru-RU" sz="1600" b="1" dirty="0" err="1"/>
              <a:t>Ординалістичний</a:t>
            </a:r>
            <a:r>
              <a:rPr lang="ru-RU" sz="1600" b="1" dirty="0"/>
              <a:t> </a:t>
            </a:r>
            <a:r>
              <a:rPr lang="ru-RU" sz="1600" b="1" dirty="0" err="1"/>
              <a:t>підхід</a:t>
            </a:r>
            <a:r>
              <a:rPr lang="ru-RU" sz="1600" b="1" dirty="0"/>
              <a:t> </a:t>
            </a:r>
            <a:r>
              <a:rPr lang="ru-RU" sz="1600" b="1" dirty="0" err="1"/>
              <a:t>передбачає</a:t>
            </a:r>
            <a:r>
              <a:rPr lang="ru-RU" sz="1600" b="1" dirty="0"/>
              <a:t> характеристику </a:t>
            </a:r>
            <a:r>
              <a:rPr lang="ru-RU" sz="1600" b="1" dirty="0" err="1"/>
              <a:t>поведінки</a:t>
            </a:r>
            <a:r>
              <a:rPr lang="ru-RU" sz="1600" b="1" dirty="0"/>
              <a:t> </a:t>
            </a:r>
            <a:r>
              <a:rPr lang="ru-RU" sz="1600" b="1" dirty="0" err="1"/>
              <a:t>споживача</a:t>
            </a:r>
            <a:r>
              <a:rPr lang="ru-RU" sz="1600" b="1" dirty="0"/>
              <a:t> за </a:t>
            </a:r>
            <a:r>
              <a:rPr lang="ru-RU" sz="1600" b="1" dirty="0" err="1"/>
              <a:t>допомогою</a:t>
            </a:r>
            <a:r>
              <a:rPr lang="ru-RU" sz="1600" b="1" dirty="0"/>
              <a:t> </a:t>
            </a:r>
            <a:r>
              <a:rPr lang="ru-RU" sz="1600" b="1" dirty="0" err="1"/>
              <a:t>відносної</a:t>
            </a:r>
            <a:r>
              <a:rPr lang="ru-RU" sz="1600" b="1" dirty="0"/>
              <a:t> </a:t>
            </a:r>
            <a:r>
              <a:rPr lang="ru-RU" sz="1600" b="1" dirty="0" err="1"/>
              <a:t>шкали</a:t>
            </a:r>
            <a:r>
              <a:rPr lang="ru-RU" sz="1600" b="1" dirty="0"/>
              <a:t> </a:t>
            </a:r>
            <a:r>
              <a:rPr lang="ru-RU" sz="1600" b="1" dirty="0" err="1"/>
              <a:t>спираючись</a:t>
            </a:r>
            <a:r>
              <a:rPr lang="ru-RU" sz="1600" b="1" dirty="0"/>
              <a:t> на </a:t>
            </a:r>
            <a:r>
              <a:rPr lang="ru-RU" sz="1600" b="1" dirty="0" err="1"/>
              <a:t>його</a:t>
            </a:r>
            <a:r>
              <a:rPr lang="ru-RU" sz="1600" b="1" dirty="0"/>
              <a:t> </a:t>
            </a:r>
            <a:r>
              <a:rPr lang="ru-RU" sz="1600" b="1" dirty="0" err="1"/>
              <a:t>індивідуальні</a:t>
            </a:r>
            <a:r>
              <a:rPr lang="ru-RU" sz="1600" b="1" dirty="0"/>
              <a:t> </a:t>
            </a:r>
            <a:r>
              <a:rPr lang="ru-RU" sz="1600" b="1" dirty="0" err="1"/>
              <a:t>уподобання</a:t>
            </a:r>
            <a:r>
              <a:rPr lang="ru-RU" sz="1600" b="1" dirty="0"/>
              <a:t>. </a:t>
            </a:r>
            <a:r>
              <a:rPr lang="ru-RU" sz="1600" b="1" dirty="0" err="1"/>
              <a:t>Тобто</a:t>
            </a:r>
            <a:r>
              <a:rPr lang="ru-RU" sz="1600" b="1" dirty="0"/>
              <a:t> </a:t>
            </a:r>
            <a:r>
              <a:rPr lang="ru-RU" sz="1600" b="1" dirty="0" err="1"/>
              <a:t>кожен</a:t>
            </a:r>
            <a:r>
              <a:rPr lang="ru-RU" sz="1600" b="1" dirty="0"/>
              <a:t> </a:t>
            </a:r>
            <a:r>
              <a:rPr lang="ru-RU" sz="1600" b="1" dirty="0" err="1"/>
              <a:t>споживач</a:t>
            </a:r>
            <a:r>
              <a:rPr lang="ru-RU" sz="1600" b="1" dirty="0"/>
              <a:t> </a:t>
            </a:r>
            <a:r>
              <a:rPr lang="ru-RU" sz="1600" b="1" dirty="0" err="1"/>
              <a:t>порівнює</a:t>
            </a:r>
            <a:r>
              <a:rPr lang="ru-RU" sz="1600" b="1" dirty="0"/>
              <a:t> блага </a:t>
            </a:r>
            <a:r>
              <a:rPr lang="ru-RU" sz="1600" b="1" dirty="0" err="1"/>
              <a:t>між</a:t>
            </a:r>
            <a:r>
              <a:rPr lang="ru-RU" sz="1600" b="1" dirty="0"/>
              <a:t> собою і </a:t>
            </a:r>
            <a:r>
              <a:rPr lang="ru-RU" sz="1600" b="1" dirty="0" err="1"/>
              <a:t>визначає</a:t>
            </a:r>
            <a:r>
              <a:rPr lang="ru-RU" sz="1600" b="1" dirty="0"/>
              <a:t> порядок </a:t>
            </a:r>
            <a:r>
              <a:rPr lang="ru-RU" sz="1600" b="1" dirty="0" err="1"/>
              <a:t>задоволення</a:t>
            </a:r>
            <a:r>
              <a:rPr lang="ru-RU" sz="1600" b="1" dirty="0"/>
              <a:t> потреб.</a:t>
            </a:r>
          </a:p>
          <a:p>
            <a:endParaRPr lang="ru-RU" sz="1600" b="1" dirty="0"/>
          </a:p>
          <a:p>
            <a:r>
              <a:rPr lang="ru-RU" sz="1600" b="1" dirty="0" err="1"/>
              <a:t>Аксіоми</a:t>
            </a:r>
            <a:r>
              <a:rPr lang="ru-RU" sz="1600" b="1" dirty="0"/>
              <a:t> </a:t>
            </a:r>
            <a:r>
              <a:rPr lang="ru-RU" sz="1600" b="1" dirty="0" err="1"/>
              <a:t>ординалістичної</a:t>
            </a:r>
            <a:r>
              <a:rPr lang="ru-RU" sz="1600" b="1" dirty="0"/>
              <a:t> </a:t>
            </a:r>
            <a:r>
              <a:rPr lang="ru-RU" sz="1600" b="1" dirty="0" err="1"/>
              <a:t>теорії</a:t>
            </a:r>
            <a:r>
              <a:rPr lang="ru-RU" sz="1600" b="1" dirty="0"/>
              <a:t>:</a:t>
            </a:r>
          </a:p>
          <a:p>
            <a:endParaRPr lang="ru-RU" sz="1600" b="1" dirty="0"/>
          </a:p>
          <a:p>
            <a:r>
              <a:rPr lang="ru-RU" sz="1600" b="1" dirty="0"/>
              <a:t>1. </a:t>
            </a:r>
            <a:r>
              <a:rPr lang="ru-RU" sz="1600" b="1" dirty="0" err="1"/>
              <a:t>Ненасиченість</a:t>
            </a:r>
            <a:r>
              <a:rPr lang="ru-RU" sz="1600" b="1" dirty="0"/>
              <a:t> - </a:t>
            </a:r>
            <a:r>
              <a:rPr lang="ru-RU" sz="1600" b="1" dirty="0" err="1"/>
              <a:t>споживач</a:t>
            </a:r>
            <a:r>
              <a:rPr lang="ru-RU" sz="1600" b="1" dirty="0"/>
              <a:t> </a:t>
            </a:r>
            <a:r>
              <a:rPr lang="ru-RU" sz="1600" b="1" dirty="0" err="1"/>
              <a:t>подає</a:t>
            </a:r>
            <a:r>
              <a:rPr lang="ru-RU" sz="1600" b="1" dirty="0"/>
              <a:t> </a:t>
            </a:r>
            <a:r>
              <a:rPr lang="ru-RU" sz="1600" b="1" dirty="0" err="1"/>
              <a:t>перевагу</a:t>
            </a:r>
            <a:r>
              <a:rPr lang="ru-RU" sz="1600" b="1" dirty="0"/>
              <a:t> </a:t>
            </a:r>
            <a:r>
              <a:rPr lang="ru-RU" sz="1600" b="1" dirty="0" err="1"/>
              <a:t>більшому</a:t>
            </a:r>
            <a:r>
              <a:rPr lang="ru-RU" sz="1600" b="1" dirty="0"/>
              <a:t> набору благ (</a:t>
            </a:r>
            <a:r>
              <a:rPr lang="ru-RU" sz="1600" b="1" dirty="0" err="1"/>
              <a:t>більшій</a:t>
            </a:r>
            <a:r>
              <a:rPr lang="ru-RU" sz="1600" b="1" dirty="0"/>
              <a:t> </a:t>
            </a:r>
            <a:r>
              <a:rPr lang="ru-RU" sz="1600" b="1" dirty="0" err="1"/>
              <a:t>кількості</a:t>
            </a:r>
            <a:r>
              <a:rPr lang="ru-RU" sz="1600" b="1" dirty="0"/>
              <a:t> </a:t>
            </a:r>
            <a:r>
              <a:rPr lang="ru-RU" sz="1600" b="1" dirty="0" err="1"/>
              <a:t>товарів</a:t>
            </a:r>
            <a:r>
              <a:rPr lang="ru-RU" sz="1600" b="1" dirty="0"/>
              <a:t>) </a:t>
            </a:r>
            <a:r>
              <a:rPr lang="ru-RU" sz="1600" b="1" dirty="0" err="1"/>
              <a:t>порівняно</a:t>
            </a:r>
            <a:r>
              <a:rPr lang="ru-RU" sz="1600" b="1" dirty="0"/>
              <a:t> з </a:t>
            </a:r>
            <a:r>
              <a:rPr lang="ru-RU" sz="1600" b="1" dirty="0" err="1"/>
              <a:t>меншим</a:t>
            </a:r>
            <a:r>
              <a:rPr lang="ru-RU" sz="1600" b="1" dirty="0"/>
              <a:t>.</a:t>
            </a:r>
          </a:p>
          <a:p>
            <a:endParaRPr lang="ru-RU" sz="1600" b="1" dirty="0"/>
          </a:p>
          <a:p>
            <a:r>
              <a:rPr lang="ru-RU" sz="1600" b="1" dirty="0"/>
              <a:t>2. </a:t>
            </a:r>
            <a:r>
              <a:rPr lang="ru-RU" sz="1600" b="1" dirty="0" err="1"/>
              <a:t>Рефлексивність</a:t>
            </a:r>
            <a:r>
              <a:rPr lang="ru-RU" sz="1600" b="1" dirty="0"/>
              <a:t> - </a:t>
            </a:r>
            <a:r>
              <a:rPr lang="ru-RU" sz="1600" b="1" dirty="0" err="1"/>
              <a:t>споживач</a:t>
            </a:r>
            <a:r>
              <a:rPr lang="ru-RU" sz="1600" b="1" dirty="0"/>
              <a:t> </a:t>
            </a:r>
            <a:r>
              <a:rPr lang="ru-RU" sz="1600" b="1" dirty="0" err="1"/>
              <a:t>вважає</a:t>
            </a:r>
            <a:r>
              <a:rPr lang="ru-RU" sz="1600" b="1" dirty="0"/>
              <a:t> </a:t>
            </a:r>
            <a:r>
              <a:rPr lang="ru-RU" sz="1600" b="1" dirty="0" err="1"/>
              <a:t>рівноцінним</a:t>
            </a:r>
            <a:r>
              <a:rPr lang="ru-RU" sz="1600" b="1" dirty="0"/>
              <a:t> набор благ з </a:t>
            </a:r>
            <a:r>
              <a:rPr lang="ru-RU" sz="1600" b="1" dirty="0" err="1"/>
              <a:t>однаковим</a:t>
            </a:r>
            <a:r>
              <a:rPr lang="ru-RU" sz="1600" b="1" dirty="0"/>
              <a:t> </a:t>
            </a:r>
            <a:r>
              <a:rPr lang="ru-RU" sz="1600" b="1" dirty="0" err="1"/>
              <a:t>рівнем</a:t>
            </a:r>
            <a:r>
              <a:rPr lang="ru-RU" sz="1600" b="1" dirty="0"/>
              <a:t> </a:t>
            </a:r>
            <a:r>
              <a:rPr lang="ru-RU" sz="1600" b="1" dirty="0" err="1"/>
              <a:t>корисності</a:t>
            </a:r>
            <a:r>
              <a:rPr lang="ru-RU" sz="1600" b="1" dirty="0"/>
              <a:t>.</a:t>
            </a:r>
          </a:p>
          <a:p>
            <a:endParaRPr lang="ru-RU" sz="1600" b="1" dirty="0"/>
          </a:p>
          <a:p>
            <a:r>
              <a:rPr lang="ru-RU" sz="1600" b="1" dirty="0"/>
              <a:t>3. </a:t>
            </a:r>
            <a:r>
              <a:rPr lang="ru-RU" sz="1600" b="1" dirty="0" err="1"/>
              <a:t>Транзитивність</a:t>
            </a:r>
            <a:r>
              <a:rPr lang="ru-RU" sz="1600" b="1" dirty="0"/>
              <a:t> - </a:t>
            </a:r>
            <a:r>
              <a:rPr lang="ru-RU" sz="1600" b="1" dirty="0" err="1"/>
              <a:t>якщо</a:t>
            </a:r>
            <a:r>
              <a:rPr lang="ru-RU" sz="1600" b="1" dirty="0"/>
              <a:t> благ А </a:t>
            </a:r>
            <a:r>
              <a:rPr lang="ru-RU" sz="1600" b="1" dirty="0" err="1"/>
              <a:t>більш</a:t>
            </a:r>
            <a:r>
              <a:rPr lang="ru-RU" sz="1600" b="1" dirty="0"/>
              <a:t> </a:t>
            </a:r>
            <a:r>
              <a:rPr lang="ru-RU" sz="1600" b="1" dirty="0" err="1"/>
              <a:t>корисне</a:t>
            </a:r>
            <a:r>
              <a:rPr lang="ru-RU" sz="1600" b="1" dirty="0"/>
              <a:t> </a:t>
            </a:r>
            <a:r>
              <a:rPr lang="ru-RU" sz="1600" b="1" dirty="0" err="1"/>
              <a:t>ніж</a:t>
            </a:r>
            <a:r>
              <a:rPr lang="ru-RU" sz="1600" b="1" dirty="0"/>
              <a:t> благо В, а В </a:t>
            </a:r>
            <a:r>
              <a:rPr lang="ru-RU" sz="1600" b="1" dirty="0" err="1"/>
              <a:t>більш</a:t>
            </a:r>
            <a:r>
              <a:rPr lang="ru-RU" sz="1600" b="1" dirty="0"/>
              <a:t> </a:t>
            </a:r>
            <a:r>
              <a:rPr lang="ru-RU" sz="1600" b="1" dirty="0" err="1"/>
              <a:t>корисне</a:t>
            </a:r>
            <a:r>
              <a:rPr lang="ru-RU" sz="1600" b="1" dirty="0"/>
              <a:t> </a:t>
            </a:r>
            <a:r>
              <a:rPr lang="ru-RU" sz="1600" b="1" dirty="0" err="1"/>
              <a:t>ніж</a:t>
            </a:r>
            <a:r>
              <a:rPr lang="ru-RU" sz="1600" b="1" dirty="0"/>
              <a:t> благо С, то </a:t>
            </a:r>
            <a:r>
              <a:rPr lang="ru-RU" sz="1600" b="1" dirty="0" err="1"/>
              <a:t>споживач</a:t>
            </a:r>
            <a:r>
              <a:rPr lang="ru-RU" sz="1600" b="1" dirty="0"/>
              <a:t> </a:t>
            </a:r>
            <a:r>
              <a:rPr lang="ru-RU" sz="1600" b="1" dirty="0" err="1"/>
              <a:t>надасть</a:t>
            </a:r>
            <a:r>
              <a:rPr lang="ru-RU" sz="1600" b="1" dirty="0"/>
              <a:t> </a:t>
            </a:r>
            <a:r>
              <a:rPr lang="ru-RU" sz="1600" b="1" dirty="0" err="1"/>
              <a:t>перевагу</a:t>
            </a:r>
            <a:r>
              <a:rPr lang="ru-RU" sz="1600" b="1" dirty="0"/>
              <a:t> благу А перед благом С.</a:t>
            </a:r>
          </a:p>
          <a:p>
            <a:endParaRPr lang="ru-RU" sz="1600" b="1" dirty="0"/>
          </a:p>
          <a:p>
            <a:r>
              <a:rPr lang="ru-RU" sz="1600" b="1" dirty="0"/>
              <a:t>4. </a:t>
            </a:r>
            <a:r>
              <a:rPr lang="ru-RU" sz="1600" b="1" dirty="0" err="1"/>
              <a:t>Споживач</a:t>
            </a:r>
            <a:r>
              <a:rPr lang="ru-RU" sz="1600" b="1" dirty="0"/>
              <a:t> </a:t>
            </a:r>
            <a:r>
              <a:rPr lang="ru-RU" sz="1600" b="1" dirty="0" err="1"/>
              <a:t>самостійно</a:t>
            </a:r>
            <a:r>
              <a:rPr lang="ru-RU" sz="1600" b="1" dirty="0"/>
              <a:t> </a:t>
            </a:r>
            <a:r>
              <a:rPr lang="ru-RU" sz="1600" b="1" dirty="0" err="1"/>
              <a:t>визначає</a:t>
            </a:r>
            <a:r>
              <a:rPr lang="ru-RU" sz="1600" b="1" dirty="0"/>
              <a:t> порядок </a:t>
            </a:r>
            <a:r>
              <a:rPr lang="ru-RU" sz="1600" b="1" dirty="0" err="1"/>
              <a:t>задоволення</a:t>
            </a:r>
            <a:r>
              <a:rPr lang="ru-RU" sz="1600" b="1" dirty="0"/>
              <a:t> потреб.</a:t>
            </a:r>
          </a:p>
          <a:p>
            <a:endParaRPr lang="ru-RU" sz="1600" b="1" dirty="0"/>
          </a:p>
          <a:p>
            <a:r>
              <a:rPr lang="ru-RU" sz="1600" b="1" dirty="0" err="1"/>
              <a:t>Отже</a:t>
            </a:r>
            <a:r>
              <a:rPr lang="ru-RU" sz="1600" b="1" dirty="0"/>
              <a:t>, в рамках </a:t>
            </a:r>
            <a:r>
              <a:rPr lang="ru-RU" sz="1600" b="1" dirty="0" err="1"/>
              <a:t>ординалістської</a:t>
            </a:r>
            <a:r>
              <a:rPr lang="ru-RU" sz="1600" b="1" dirty="0"/>
              <a:t> </a:t>
            </a:r>
            <a:r>
              <a:rPr lang="ru-RU" sz="1600" b="1" dirty="0" err="1"/>
              <a:t>теорії</a:t>
            </a:r>
            <a:r>
              <a:rPr lang="ru-RU" sz="1600" b="1" dirty="0"/>
              <a:t> </a:t>
            </a:r>
            <a:r>
              <a:rPr lang="ru-RU" sz="1600" b="1" dirty="0" err="1"/>
              <a:t>було</a:t>
            </a:r>
            <a:r>
              <a:rPr lang="ru-RU" sz="1600" b="1" dirty="0"/>
              <a:t> </a:t>
            </a:r>
            <a:r>
              <a:rPr lang="ru-RU" sz="1600" b="1" dirty="0" err="1"/>
              <a:t>запропоновано</a:t>
            </a:r>
            <a:r>
              <a:rPr lang="ru-RU" sz="1600" b="1" dirty="0"/>
              <a:t> </a:t>
            </a:r>
            <a:r>
              <a:rPr lang="ru-RU" sz="1600" b="1" dirty="0" err="1"/>
              <a:t>вимірювати</a:t>
            </a:r>
            <a:r>
              <a:rPr lang="ru-RU" sz="1600" b="1" dirty="0"/>
              <a:t> </a:t>
            </a:r>
            <a:r>
              <a:rPr lang="ru-RU" sz="1600" b="1" dirty="0" err="1"/>
              <a:t>суб’єктивну</a:t>
            </a:r>
            <a:r>
              <a:rPr lang="ru-RU" sz="1600" b="1" dirty="0"/>
              <a:t> </a:t>
            </a:r>
            <a:r>
              <a:rPr lang="ru-RU" sz="1600" b="1" dirty="0" err="1"/>
              <a:t>корисність</a:t>
            </a:r>
            <a:r>
              <a:rPr lang="ru-RU" sz="1600" b="1" dirty="0"/>
              <a:t> за </a:t>
            </a:r>
            <a:r>
              <a:rPr lang="ru-RU" sz="1600" b="1" dirty="0" err="1"/>
              <a:t>допомогою</a:t>
            </a:r>
            <a:r>
              <a:rPr lang="ru-RU" sz="1600" b="1" dirty="0"/>
              <a:t> </a:t>
            </a:r>
            <a:r>
              <a:rPr lang="ru-RU" sz="1600" b="1" dirty="0" err="1"/>
              <a:t>відносної</a:t>
            </a:r>
            <a:r>
              <a:rPr lang="ru-RU" sz="1600" b="1" dirty="0"/>
              <a:t> </a:t>
            </a:r>
            <a:r>
              <a:rPr lang="ru-RU" sz="1600" b="1" dirty="0" err="1"/>
              <a:t>шкали</a:t>
            </a:r>
            <a:r>
              <a:rPr lang="ru-RU" sz="1600" b="1" dirty="0"/>
              <a:t>, яка </a:t>
            </a:r>
            <a:r>
              <a:rPr lang="ru-RU" sz="1600" b="1" dirty="0" err="1"/>
              <a:t>показувала</a:t>
            </a:r>
            <a:r>
              <a:rPr lang="ru-RU" sz="1600" b="1" dirty="0"/>
              <a:t> </a:t>
            </a:r>
            <a:r>
              <a:rPr lang="ru-RU" sz="1600" b="1" dirty="0" err="1"/>
              <a:t>уподобання</a:t>
            </a:r>
            <a:r>
              <a:rPr lang="ru-RU" sz="1600" b="1" dirty="0"/>
              <a:t> </a:t>
            </a:r>
            <a:r>
              <a:rPr lang="ru-RU" sz="1600" b="1" dirty="0" err="1"/>
              <a:t>споживача</a:t>
            </a:r>
            <a:r>
              <a:rPr lang="ru-RU" sz="1600" b="1" dirty="0"/>
              <a:t> </a:t>
            </a:r>
            <a:r>
              <a:rPr lang="ru-RU" sz="1600" b="1" dirty="0" err="1"/>
              <a:t>або</a:t>
            </a:r>
            <a:r>
              <a:rPr lang="ru-RU" sz="1600" b="1" dirty="0"/>
              <a:t> ранг блага, яке </a:t>
            </a:r>
            <a:r>
              <a:rPr lang="ru-RU" sz="1600" b="1" dirty="0" err="1"/>
              <a:t>споживалося</a:t>
            </a:r>
            <a:r>
              <a:rPr lang="ru-RU" sz="1600" b="1" dirty="0"/>
              <a:t>. При </a:t>
            </a:r>
            <a:r>
              <a:rPr lang="ru-RU" sz="1600" b="1" dirty="0" err="1"/>
              <a:t>цьому</a:t>
            </a:r>
            <a:r>
              <a:rPr lang="ru-RU" sz="1600" b="1" dirty="0"/>
              <a:t> </a:t>
            </a:r>
            <a:r>
              <a:rPr lang="ru-RU" sz="1600" b="1" dirty="0" err="1"/>
              <a:t>споживачу</a:t>
            </a:r>
            <a:r>
              <a:rPr lang="ru-RU" sz="1600" b="1" dirty="0"/>
              <a:t> </a:t>
            </a:r>
            <a:r>
              <a:rPr lang="ru-RU" sz="1600" b="1" dirty="0" err="1"/>
              <a:t>необхідно</a:t>
            </a:r>
            <a:r>
              <a:rPr lang="ru-RU" sz="1600" b="1" dirty="0"/>
              <a:t> </a:t>
            </a:r>
            <a:r>
              <a:rPr lang="ru-RU" sz="1600" b="1" dirty="0" err="1"/>
              <a:t>лише</a:t>
            </a:r>
            <a:r>
              <a:rPr lang="ru-RU" sz="1600" b="1" dirty="0"/>
              <a:t> </a:t>
            </a:r>
            <a:r>
              <a:rPr lang="ru-RU" sz="1600" b="1" dirty="0" err="1"/>
              <a:t>зробити</a:t>
            </a:r>
            <a:r>
              <a:rPr lang="ru-RU" sz="1600" b="1" dirty="0"/>
              <a:t> </a:t>
            </a:r>
            <a:r>
              <a:rPr lang="ru-RU" sz="1600" b="1" dirty="0" err="1"/>
              <a:t>вибір</a:t>
            </a:r>
            <a:r>
              <a:rPr lang="ru-RU" sz="1600" b="1" dirty="0"/>
              <a:t> </a:t>
            </a:r>
            <a:r>
              <a:rPr lang="ru-RU" sz="1600" b="1" dirty="0" err="1"/>
              <a:t>між</a:t>
            </a:r>
            <a:r>
              <a:rPr lang="ru-RU" sz="1600" b="1" dirty="0"/>
              <a:t> </a:t>
            </a:r>
            <a:r>
              <a:rPr lang="ru-RU" sz="1600" b="1" dirty="0" err="1"/>
              <a:t>двома</a:t>
            </a:r>
            <a:r>
              <a:rPr lang="ru-RU" sz="1600" b="1" dirty="0"/>
              <a:t> наборами </a:t>
            </a:r>
            <a:r>
              <a:rPr lang="ru-RU" sz="1600" b="1" dirty="0" err="1"/>
              <a:t>споживчих</a:t>
            </a:r>
            <a:r>
              <a:rPr lang="ru-RU" sz="1600" b="1" dirty="0"/>
              <a:t> благ </a:t>
            </a:r>
          </a:p>
        </p:txBody>
      </p:sp>
    </p:spTree>
    <p:extLst>
      <p:ext uri="{BB962C8B-B14F-4D97-AF65-F5344CB8AC3E}">
        <p14:creationId xmlns:p14="http://schemas.microsoft.com/office/powerpoint/2010/main" val="41782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Влад\Desktop\anypics.ru-329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" y="-16682"/>
            <a:ext cx="9128720" cy="68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616530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Рис. </a:t>
            </a:r>
            <a:r>
              <a:rPr lang="ru-RU" b="1" dirty="0" smtClean="0"/>
              <a:t>1  </a:t>
            </a:r>
            <a:r>
              <a:rPr lang="ru-RU" b="1" dirty="0"/>
              <a:t>Крива </a:t>
            </a:r>
            <a:r>
              <a:rPr lang="ru-RU" b="1" dirty="0" err="1"/>
              <a:t>байдужості</a:t>
            </a:r>
            <a:r>
              <a:rPr lang="ru-RU" b="1" dirty="0"/>
              <a:t>(</a:t>
            </a:r>
            <a:r>
              <a:rPr lang="ru-RU" b="1" dirty="0" err="1"/>
              <a:t>індеферентності</a:t>
            </a:r>
            <a:r>
              <a:rPr lang="ru-RU" b="1" dirty="0"/>
              <a:t>) в </a:t>
            </a:r>
            <a:r>
              <a:rPr lang="ru-RU" b="1" dirty="0" err="1"/>
              <a:t>трьохмірному</a:t>
            </a:r>
            <a:r>
              <a:rPr lang="ru-RU" b="1" dirty="0"/>
              <a:t> </a:t>
            </a:r>
            <a:r>
              <a:rPr lang="ru-RU" b="1" dirty="0" err="1"/>
              <a:t>просторі</a:t>
            </a:r>
            <a:endParaRPr lang="ru-RU" b="1" dirty="0"/>
          </a:p>
        </p:txBody>
      </p:sp>
      <p:pic>
        <p:nvPicPr>
          <p:cNvPr id="2050" name="Picture 2" descr="C:\Users\Влад\Desktop\image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27280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1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лад\Desktop\anypics.ru-329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88640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Оскільки</a:t>
            </a:r>
            <a:r>
              <a:rPr lang="ru-RU" dirty="0"/>
              <a:t> величина </a:t>
            </a:r>
            <a:r>
              <a:rPr lang="ru-RU" dirty="0" err="1"/>
              <a:t>корисності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благ, то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блага Х представлена кривою </a:t>
            </a:r>
            <a:r>
              <a:rPr lang="en-US" dirty="0"/>
              <a:t>U1, </a:t>
            </a:r>
            <a:r>
              <a:rPr lang="ru-RU" dirty="0"/>
              <a:t>блага </a:t>
            </a:r>
            <a:r>
              <a:rPr lang="en-US" dirty="0"/>
              <a:t>Y - U2.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корисність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благ в </a:t>
            </a:r>
            <a:r>
              <a:rPr lang="ru-RU" dirty="0" err="1"/>
              <a:t>трьохвимірному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відкладена</a:t>
            </a:r>
            <a:r>
              <a:rPr lang="ru-RU" dirty="0"/>
              <a:t> на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en-US" dirty="0"/>
              <a:t>Z. </a:t>
            </a:r>
            <a:r>
              <a:rPr lang="ru-RU" dirty="0"/>
              <a:t>Для будь-</a:t>
            </a:r>
            <a:r>
              <a:rPr lang="ru-RU" dirty="0" err="1"/>
              <a:t>якої</a:t>
            </a:r>
            <a:r>
              <a:rPr lang="ru-RU" dirty="0"/>
              <a:t> точки </a:t>
            </a:r>
            <a:r>
              <a:rPr lang="en-US" dirty="0"/>
              <a:t>D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en-US" dirty="0"/>
              <a:t>U1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знайдена</a:t>
            </a:r>
            <a:r>
              <a:rPr lang="ru-RU" dirty="0"/>
              <a:t> точка </a:t>
            </a:r>
            <a:r>
              <a:rPr lang="en-US" dirty="0"/>
              <a:t>C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en-US" dirty="0"/>
              <a:t>U2, </a:t>
            </a:r>
            <a:r>
              <a:rPr lang="ru-RU" dirty="0"/>
              <a:t>яка буде </a:t>
            </a:r>
            <a:r>
              <a:rPr lang="ru-RU" dirty="0" err="1"/>
              <a:t>означати</a:t>
            </a:r>
            <a:r>
              <a:rPr lang="ru-RU" dirty="0"/>
              <a:t> </a:t>
            </a:r>
            <a:r>
              <a:rPr lang="ru-RU" dirty="0" err="1"/>
              <a:t>однакову</a:t>
            </a:r>
            <a:r>
              <a:rPr lang="ru-RU" dirty="0"/>
              <a:t> з нею </a:t>
            </a:r>
            <a:r>
              <a:rPr lang="ru-RU" dirty="0" err="1"/>
              <a:t>корисність</a:t>
            </a:r>
            <a:r>
              <a:rPr lang="ru-RU" dirty="0"/>
              <a:t> для </a:t>
            </a:r>
            <a:r>
              <a:rPr lang="ru-RU" dirty="0" err="1"/>
              <a:t>споживача</a:t>
            </a:r>
            <a:r>
              <a:rPr lang="ru-RU" dirty="0"/>
              <a:t>. </a:t>
            </a:r>
            <a:r>
              <a:rPr lang="ru-RU" dirty="0" err="1"/>
              <a:t>З’єднавши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точки на </a:t>
            </a:r>
            <a:r>
              <a:rPr lang="ru-RU" dirty="0" err="1"/>
              <a:t>поверхні</a:t>
            </a:r>
            <a:r>
              <a:rPr lang="ru-RU" dirty="0"/>
              <a:t> С0</a:t>
            </a:r>
            <a:r>
              <a:rPr lang="en-US" dirty="0"/>
              <a:t>D, </a:t>
            </a:r>
            <a:r>
              <a:rPr lang="ru-RU" dirty="0"/>
              <a:t>ми </a:t>
            </a:r>
            <a:r>
              <a:rPr lang="ru-RU" dirty="0" err="1"/>
              <a:t>отримаємо</a:t>
            </a:r>
            <a:r>
              <a:rPr lang="ru-RU" dirty="0"/>
              <a:t> </a:t>
            </a:r>
            <a:r>
              <a:rPr lang="ru-RU" dirty="0" err="1"/>
              <a:t>криву</a:t>
            </a:r>
            <a:r>
              <a:rPr lang="ru-RU" dirty="0"/>
              <a:t> С</a:t>
            </a:r>
            <a:r>
              <a:rPr lang="en-US" dirty="0"/>
              <a:t>R1R3D - </a:t>
            </a:r>
            <a:r>
              <a:rPr lang="ru-RU" dirty="0" err="1"/>
              <a:t>геометричне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, </a:t>
            </a:r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за </a:t>
            </a:r>
            <a:r>
              <a:rPr lang="ru-RU" dirty="0" err="1"/>
              <a:t>корисністю</a:t>
            </a:r>
            <a:r>
              <a:rPr lang="ru-RU" dirty="0"/>
              <a:t> </a:t>
            </a:r>
            <a:r>
              <a:rPr lang="ru-RU" dirty="0" err="1"/>
              <a:t>споживчі</a:t>
            </a:r>
            <a:r>
              <a:rPr lang="ru-RU" dirty="0"/>
              <a:t> </a:t>
            </a:r>
            <a:r>
              <a:rPr lang="ru-RU" dirty="0" err="1"/>
              <a:t>набори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благ. Опустивши </a:t>
            </a:r>
            <a:r>
              <a:rPr lang="ru-RU" dirty="0" err="1"/>
              <a:t>проекцію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С</a:t>
            </a:r>
            <a:r>
              <a:rPr lang="en-US" dirty="0"/>
              <a:t>R1R3D </a:t>
            </a:r>
            <a:r>
              <a:rPr lang="ru-RU" dirty="0"/>
              <a:t>на </a:t>
            </a:r>
            <a:r>
              <a:rPr lang="ru-RU" dirty="0" err="1"/>
              <a:t>площину</a:t>
            </a:r>
            <a:r>
              <a:rPr lang="ru-RU" dirty="0"/>
              <a:t> </a:t>
            </a:r>
            <a:r>
              <a:rPr lang="en-US" dirty="0"/>
              <a:t>Y0X </a:t>
            </a:r>
            <a:r>
              <a:rPr lang="ru-RU" dirty="0"/>
              <a:t>ми </a:t>
            </a:r>
            <a:r>
              <a:rPr lang="ru-RU" dirty="0" err="1"/>
              <a:t>отримаємо</a:t>
            </a:r>
            <a:r>
              <a:rPr lang="ru-RU" dirty="0"/>
              <a:t> </a:t>
            </a:r>
            <a:r>
              <a:rPr lang="ru-RU" dirty="0" err="1"/>
              <a:t>криву</a:t>
            </a:r>
            <a:r>
              <a:rPr lang="ru-RU" dirty="0"/>
              <a:t> С1</a:t>
            </a:r>
            <a:r>
              <a:rPr lang="en-US" dirty="0"/>
              <a:t>R2R4D, </a:t>
            </a:r>
            <a:r>
              <a:rPr lang="ru-RU" dirty="0"/>
              <a:t>яка є кривою </a:t>
            </a:r>
            <a:r>
              <a:rPr lang="ru-RU" dirty="0" err="1"/>
              <a:t>байдужості</a:t>
            </a:r>
            <a:r>
              <a:rPr lang="ru-RU" dirty="0"/>
              <a:t> (</a:t>
            </a:r>
            <a:r>
              <a:rPr lang="ru-RU" dirty="0" err="1"/>
              <a:t>індеферентності</a:t>
            </a:r>
            <a:r>
              <a:rPr lang="ru-RU" dirty="0"/>
              <a:t>). </a:t>
            </a:r>
            <a:r>
              <a:rPr lang="ru-RU" dirty="0" err="1"/>
              <a:t>Розвернувши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проекцію</a:t>
            </a:r>
            <a:r>
              <a:rPr lang="ru-RU" dirty="0"/>
              <a:t> ми </a:t>
            </a:r>
            <a:r>
              <a:rPr lang="ru-RU" dirty="0" err="1"/>
              <a:t>отримаємо</a:t>
            </a:r>
            <a:r>
              <a:rPr lang="ru-RU" dirty="0"/>
              <a:t> рисунок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(</a:t>
            </a:r>
            <a:r>
              <a:rPr lang="ru-RU" dirty="0" err="1"/>
              <a:t>індеферентності</a:t>
            </a:r>
            <a:r>
              <a:rPr lang="ru-RU" dirty="0"/>
              <a:t>) в </a:t>
            </a:r>
            <a:r>
              <a:rPr lang="ru-RU" dirty="0" err="1"/>
              <a:t>двовимірному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(рис. </a:t>
            </a:r>
            <a:r>
              <a:rPr lang="ru-RU" dirty="0" smtClean="0"/>
              <a:t>2)</a:t>
            </a:r>
            <a:endParaRPr lang="ru-RU" dirty="0"/>
          </a:p>
        </p:txBody>
      </p:sp>
      <p:pic>
        <p:nvPicPr>
          <p:cNvPr id="3075" name="Picture 3" descr="C:\Users\Влад\Desktop\image0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07" y="3212976"/>
            <a:ext cx="419578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0208" y="6093296"/>
            <a:ext cx="8480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Рис. </a:t>
            </a:r>
            <a:r>
              <a:rPr lang="ru-RU" sz="2400" b="1" dirty="0" smtClean="0"/>
              <a:t>2 </a:t>
            </a:r>
            <a:r>
              <a:rPr lang="ru-RU" sz="2400" b="1" dirty="0"/>
              <a:t>Крива </a:t>
            </a:r>
            <a:r>
              <a:rPr lang="ru-RU" sz="2400" b="1" dirty="0" err="1"/>
              <a:t>байдужості</a:t>
            </a:r>
            <a:r>
              <a:rPr lang="ru-RU" sz="2400" b="1" dirty="0"/>
              <a:t> (</a:t>
            </a:r>
            <a:r>
              <a:rPr lang="ru-RU" sz="2400" b="1" dirty="0" err="1"/>
              <a:t>індиферентності</a:t>
            </a:r>
            <a:r>
              <a:rPr lang="ru-RU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359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лад\Desktop\motto.net.ua-29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" y="5184"/>
            <a:ext cx="9143571" cy="695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332656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Крива </a:t>
            </a:r>
            <a:r>
              <a:rPr lang="ru-RU" b="1" dirty="0" err="1">
                <a:solidFill>
                  <a:schemeClr val="bg1"/>
                </a:solidFill>
              </a:rPr>
              <a:t>байдужості</a:t>
            </a:r>
            <a:r>
              <a:rPr lang="ru-RU" b="1" dirty="0">
                <a:solidFill>
                  <a:schemeClr val="bg1"/>
                </a:solidFill>
              </a:rPr>
              <a:t> (</a:t>
            </a:r>
            <a:r>
              <a:rPr lang="ru-RU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b="1" dirty="0">
                <a:solidFill>
                  <a:schemeClr val="bg1"/>
                </a:solidFill>
              </a:rPr>
              <a:t>)</a:t>
            </a:r>
            <a:r>
              <a:rPr lang="ru-RU" b="1" dirty="0" err="1">
                <a:solidFill>
                  <a:schemeClr val="bg1"/>
                </a:solidFill>
              </a:rPr>
              <a:t>визначає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різну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комбінацію</a:t>
            </a:r>
            <a:r>
              <a:rPr lang="ru-RU" b="1" dirty="0">
                <a:solidFill>
                  <a:schemeClr val="bg1"/>
                </a:solidFill>
              </a:rPr>
              <a:t> 2-х </a:t>
            </a:r>
            <a:r>
              <a:rPr lang="ru-RU" b="1" dirty="0" err="1">
                <a:solidFill>
                  <a:schemeClr val="bg1"/>
                </a:solidFill>
              </a:rPr>
              <a:t>товарів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які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однакову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корисність</a:t>
            </a:r>
            <a:r>
              <a:rPr lang="ru-RU" b="1" dirty="0">
                <a:solidFill>
                  <a:schemeClr val="bg1"/>
                </a:solidFill>
              </a:rPr>
              <a:t> для </a:t>
            </a:r>
            <a:r>
              <a:rPr lang="ru-RU" b="1" dirty="0" err="1">
                <a:solidFill>
                  <a:schemeClr val="bg1"/>
                </a:solidFill>
              </a:rPr>
              <a:t>споживача</a:t>
            </a:r>
            <a:r>
              <a:rPr lang="ru-RU" b="1" dirty="0">
                <a:solidFill>
                  <a:schemeClr val="bg1"/>
                </a:solidFill>
              </a:rPr>
              <a:t>.</a:t>
            </a:r>
          </a:p>
          <a:p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 err="1">
                <a:solidFill>
                  <a:schemeClr val="bg1"/>
                </a:solidFill>
              </a:rPr>
              <a:t>Сукупність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кривих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байдужості</a:t>
            </a:r>
            <a:r>
              <a:rPr lang="ru-RU" b="1" dirty="0">
                <a:solidFill>
                  <a:schemeClr val="bg1"/>
                </a:solidFill>
              </a:rPr>
              <a:t> (</a:t>
            </a:r>
            <a:r>
              <a:rPr lang="ru-RU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b="1" dirty="0">
                <a:solidFill>
                  <a:schemeClr val="bg1"/>
                </a:solidFill>
              </a:rPr>
              <a:t>) </a:t>
            </a:r>
            <a:r>
              <a:rPr lang="ru-RU" b="1" dirty="0" err="1">
                <a:solidFill>
                  <a:schemeClr val="bg1"/>
                </a:solidFill>
              </a:rPr>
              <a:t>формують</a:t>
            </a:r>
            <a:r>
              <a:rPr lang="ru-RU" b="1" dirty="0">
                <a:solidFill>
                  <a:schemeClr val="bg1"/>
                </a:solidFill>
              </a:rPr>
              <a:t> карту </a:t>
            </a:r>
            <a:r>
              <a:rPr lang="ru-RU" b="1" dirty="0" err="1">
                <a:solidFill>
                  <a:schemeClr val="bg1"/>
                </a:solidFill>
              </a:rPr>
              <a:t>кривих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байдужості</a:t>
            </a:r>
            <a:r>
              <a:rPr lang="ru-RU" b="1" dirty="0">
                <a:solidFill>
                  <a:schemeClr val="bg1"/>
                </a:solidFill>
              </a:rPr>
              <a:t> (</a:t>
            </a:r>
            <a:r>
              <a:rPr lang="ru-RU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b="1" dirty="0">
                <a:solidFill>
                  <a:schemeClr val="bg1"/>
                </a:solidFill>
              </a:rPr>
              <a:t>) (рис. </a:t>
            </a:r>
            <a:r>
              <a:rPr lang="ru-RU" b="1" dirty="0" smtClean="0">
                <a:solidFill>
                  <a:schemeClr val="bg1"/>
                </a:solidFill>
              </a:rPr>
              <a:t>3).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099" name="Picture 3" descr="C:\Users\Влад\Desktop\image00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5688632" cy="357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594928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Рис. </a:t>
            </a:r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Карта </a:t>
            </a:r>
            <a:r>
              <a:rPr lang="ru-RU" sz="2400" b="1" dirty="0" err="1">
                <a:solidFill>
                  <a:schemeClr val="bg1"/>
                </a:solidFill>
              </a:rPr>
              <a:t>кривих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байдужості</a:t>
            </a:r>
            <a:r>
              <a:rPr lang="ru-RU" sz="2400" b="1" dirty="0">
                <a:solidFill>
                  <a:schemeClr val="bg1"/>
                </a:solidFill>
              </a:rPr>
              <a:t> (</a:t>
            </a:r>
            <a:r>
              <a:rPr lang="ru-RU" sz="2400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sz="24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96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криві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від’ємний</a:t>
            </a:r>
            <a:r>
              <a:rPr lang="ru-RU" dirty="0"/>
              <a:t> </a:t>
            </a:r>
            <a:r>
              <a:rPr lang="ru-RU" dirty="0" err="1"/>
              <a:t>нахил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і </a:t>
            </a:r>
            <a:r>
              <a:rPr lang="ru-RU" dirty="0" err="1"/>
              <a:t>правіше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крива </a:t>
            </a:r>
            <a:r>
              <a:rPr lang="ru-RU" dirty="0" err="1"/>
              <a:t>байдужості</a:t>
            </a:r>
            <a:r>
              <a:rPr lang="ru-RU" dirty="0"/>
              <a:t> (</a:t>
            </a:r>
            <a:r>
              <a:rPr lang="ru-RU" dirty="0" err="1"/>
              <a:t>індиферентності</a:t>
            </a:r>
            <a:r>
              <a:rPr lang="ru-RU" dirty="0"/>
              <a:t>)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приносить </a:t>
            </a:r>
            <a:r>
              <a:rPr lang="ru-RU" dirty="0" err="1"/>
              <a:t>представлені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комбінації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- </a:t>
            </a:r>
            <a:r>
              <a:rPr lang="ru-RU" dirty="0" err="1"/>
              <a:t>криві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(</a:t>
            </a:r>
            <a:r>
              <a:rPr lang="ru-RU" dirty="0" err="1"/>
              <a:t>індиферентності</a:t>
            </a:r>
            <a:r>
              <a:rPr lang="ru-RU" dirty="0"/>
              <a:t>) не </a:t>
            </a:r>
            <a:r>
              <a:rPr lang="ru-RU" dirty="0" err="1"/>
              <a:t>перетинаються</a:t>
            </a:r>
            <a:r>
              <a:rPr lang="ru-RU" dirty="0"/>
              <a:t> одна з одною. Тому через одну точку </a:t>
            </a:r>
            <a:r>
              <a:rPr lang="ru-RU" dirty="0" err="1"/>
              <a:t>можна</a:t>
            </a:r>
            <a:r>
              <a:rPr lang="ru-RU" dirty="0"/>
              <a:t> провести одну </a:t>
            </a:r>
            <a:r>
              <a:rPr lang="ru-RU" dirty="0" err="1"/>
              <a:t>криву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Зона </a:t>
            </a:r>
            <a:r>
              <a:rPr lang="ru-RU" dirty="0" err="1"/>
              <a:t>заміщення</a:t>
            </a:r>
            <a:r>
              <a:rPr lang="ru-RU" dirty="0"/>
              <a:t> (</a:t>
            </a:r>
            <a:r>
              <a:rPr lang="ru-RU" dirty="0" err="1"/>
              <a:t>субституції</a:t>
            </a:r>
            <a:r>
              <a:rPr lang="ru-RU" dirty="0"/>
              <a:t>) -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ділянка</a:t>
            </a:r>
            <a:r>
              <a:rPr lang="ru-RU" dirty="0"/>
              <a:t> </a:t>
            </a:r>
            <a:r>
              <a:rPr lang="ru-RU" dirty="0" err="1"/>
              <a:t>кривої</a:t>
            </a:r>
            <a:r>
              <a:rPr lang="ru-RU" dirty="0"/>
              <a:t> </a:t>
            </a:r>
            <a:r>
              <a:rPr lang="ru-RU" dirty="0" err="1"/>
              <a:t>байдужості</a:t>
            </a:r>
            <a:r>
              <a:rPr lang="ru-RU" dirty="0"/>
              <a:t>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ефективна</a:t>
            </a:r>
            <a:r>
              <a:rPr lang="ru-RU" dirty="0"/>
              <a:t> </a:t>
            </a:r>
            <a:r>
              <a:rPr lang="ru-RU" dirty="0" err="1"/>
              <a:t>заміна</a:t>
            </a:r>
            <a:r>
              <a:rPr lang="ru-RU" dirty="0"/>
              <a:t> одного блага </a:t>
            </a:r>
            <a:r>
              <a:rPr lang="ru-RU" dirty="0" err="1"/>
              <a:t>іншим</a:t>
            </a:r>
            <a:r>
              <a:rPr lang="ru-RU" dirty="0"/>
              <a:t> (рис. </a:t>
            </a:r>
            <a:r>
              <a:rPr lang="en-US" dirty="0" smtClean="0"/>
              <a:t>4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5122" name="Picture 2" descr="C:\Users\Влад\Desktop\motto.net.ua-29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175157"/>
            <a:ext cx="896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bg1"/>
                </a:solidFill>
              </a:rPr>
              <a:t>Особливості</a:t>
            </a:r>
            <a:r>
              <a:rPr lang="ru-RU" sz="1600" b="1" dirty="0">
                <a:solidFill>
                  <a:schemeClr val="bg1"/>
                </a:solidFill>
              </a:rPr>
              <a:t>:</a:t>
            </a: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- </a:t>
            </a:r>
            <a:r>
              <a:rPr lang="ru-RU" sz="1600" b="1" dirty="0" err="1">
                <a:solidFill>
                  <a:schemeClr val="bg1"/>
                </a:solidFill>
              </a:rPr>
              <a:t>криві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байдужості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мають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від’ємний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нахил</a:t>
            </a:r>
            <a:r>
              <a:rPr lang="ru-RU" sz="1600" b="1" dirty="0">
                <a:solidFill>
                  <a:schemeClr val="bg1"/>
                </a:solidFill>
              </a:rPr>
              <a:t>.</a:t>
            </a: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- </a:t>
            </a:r>
            <a:r>
              <a:rPr lang="ru-RU" sz="1600" b="1" dirty="0" err="1">
                <a:solidFill>
                  <a:schemeClr val="bg1"/>
                </a:solidFill>
              </a:rPr>
              <a:t>чим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вище</a:t>
            </a:r>
            <a:r>
              <a:rPr lang="ru-RU" sz="1600" b="1" dirty="0">
                <a:solidFill>
                  <a:schemeClr val="bg1"/>
                </a:solidFill>
              </a:rPr>
              <a:t> і </a:t>
            </a:r>
            <a:r>
              <a:rPr lang="ru-RU" sz="1600" b="1" dirty="0" err="1">
                <a:solidFill>
                  <a:schemeClr val="bg1"/>
                </a:solidFill>
              </a:rPr>
              <a:t>правіше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знаходиться</a:t>
            </a:r>
            <a:r>
              <a:rPr lang="ru-RU" sz="1600" b="1" dirty="0">
                <a:solidFill>
                  <a:schemeClr val="bg1"/>
                </a:solidFill>
              </a:rPr>
              <a:t> крива </a:t>
            </a:r>
            <a:r>
              <a:rPr lang="ru-RU" sz="1600" b="1" dirty="0" err="1">
                <a:solidFill>
                  <a:schemeClr val="bg1"/>
                </a:solidFill>
              </a:rPr>
              <a:t>байдужості</a:t>
            </a:r>
            <a:r>
              <a:rPr lang="ru-RU" sz="1600" b="1" dirty="0">
                <a:solidFill>
                  <a:schemeClr val="bg1"/>
                </a:solidFill>
              </a:rPr>
              <a:t> (</a:t>
            </a:r>
            <a:r>
              <a:rPr lang="ru-RU" sz="1600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sz="1600" b="1" dirty="0">
                <a:solidFill>
                  <a:schemeClr val="bg1"/>
                </a:solidFill>
              </a:rPr>
              <a:t>) </a:t>
            </a:r>
            <a:r>
              <a:rPr lang="ru-RU" sz="1600" b="1" dirty="0" err="1">
                <a:solidFill>
                  <a:schemeClr val="bg1"/>
                </a:solidFill>
              </a:rPr>
              <a:t>тим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більше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задоволення</a:t>
            </a:r>
            <a:r>
              <a:rPr lang="ru-RU" sz="1600" b="1" dirty="0">
                <a:solidFill>
                  <a:schemeClr val="bg1"/>
                </a:solidFill>
              </a:rPr>
              <a:t> приносить </a:t>
            </a:r>
            <a:r>
              <a:rPr lang="ru-RU" sz="1600" b="1" dirty="0" err="1">
                <a:solidFill>
                  <a:schemeClr val="bg1"/>
                </a:solidFill>
              </a:rPr>
              <a:t>представлені</a:t>
            </a:r>
            <a:r>
              <a:rPr lang="ru-RU" sz="1600" b="1" dirty="0">
                <a:solidFill>
                  <a:schemeClr val="bg1"/>
                </a:solidFill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</a:rPr>
              <a:t>ній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комбінації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товарів</a:t>
            </a:r>
            <a:r>
              <a:rPr lang="ru-RU" sz="1600" b="1" dirty="0">
                <a:solidFill>
                  <a:schemeClr val="bg1"/>
                </a:solidFill>
              </a:rPr>
              <a:t>.</a:t>
            </a: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- </a:t>
            </a:r>
            <a:r>
              <a:rPr lang="ru-RU" sz="1600" b="1" dirty="0" err="1">
                <a:solidFill>
                  <a:schemeClr val="bg1"/>
                </a:solidFill>
              </a:rPr>
              <a:t>криві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байдужості</a:t>
            </a:r>
            <a:r>
              <a:rPr lang="ru-RU" sz="1600" b="1" dirty="0">
                <a:solidFill>
                  <a:schemeClr val="bg1"/>
                </a:solidFill>
              </a:rPr>
              <a:t> (</a:t>
            </a:r>
            <a:r>
              <a:rPr lang="ru-RU" sz="1600" b="1" dirty="0" err="1">
                <a:solidFill>
                  <a:schemeClr val="bg1"/>
                </a:solidFill>
              </a:rPr>
              <a:t>індиферентності</a:t>
            </a:r>
            <a:r>
              <a:rPr lang="ru-RU" sz="1600" b="1" dirty="0">
                <a:solidFill>
                  <a:schemeClr val="bg1"/>
                </a:solidFill>
              </a:rPr>
              <a:t>) не </a:t>
            </a:r>
            <a:r>
              <a:rPr lang="ru-RU" sz="1600" b="1" dirty="0" err="1">
                <a:solidFill>
                  <a:schemeClr val="bg1"/>
                </a:solidFill>
              </a:rPr>
              <a:t>перетинаються</a:t>
            </a:r>
            <a:r>
              <a:rPr lang="ru-RU" sz="1600" b="1" dirty="0">
                <a:solidFill>
                  <a:schemeClr val="bg1"/>
                </a:solidFill>
              </a:rPr>
              <a:t> одна з одною. Тому через одну точку </a:t>
            </a:r>
            <a:r>
              <a:rPr lang="ru-RU" sz="1600" b="1" dirty="0" err="1">
                <a:solidFill>
                  <a:schemeClr val="bg1"/>
                </a:solidFill>
              </a:rPr>
              <a:t>можна</a:t>
            </a:r>
            <a:r>
              <a:rPr lang="ru-RU" sz="1600" b="1" dirty="0">
                <a:solidFill>
                  <a:schemeClr val="bg1"/>
                </a:solidFill>
              </a:rPr>
              <a:t> провести одну </a:t>
            </a:r>
            <a:r>
              <a:rPr lang="ru-RU" sz="1600" b="1" dirty="0" err="1">
                <a:solidFill>
                  <a:schemeClr val="bg1"/>
                </a:solidFill>
              </a:rPr>
              <a:t>криву</a:t>
            </a:r>
            <a:r>
              <a:rPr lang="ru-RU" sz="1600" b="1" dirty="0">
                <a:solidFill>
                  <a:schemeClr val="bg1"/>
                </a:solidFill>
              </a:rPr>
              <a:t>.</a:t>
            </a:r>
          </a:p>
          <a:p>
            <a:endParaRPr lang="en-US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Зона </a:t>
            </a:r>
            <a:r>
              <a:rPr lang="ru-RU" sz="1600" b="1" dirty="0" err="1">
                <a:solidFill>
                  <a:schemeClr val="bg1"/>
                </a:solidFill>
              </a:rPr>
              <a:t>заміщення</a:t>
            </a:r>
            <a:r>
              <a:rPr lang="ru-RU" sz="1600" b="1" dirty="0">
                <a:solidFill>
                  <a:schemeClr val="bg1"/>
                </a:solidFill>
              </a:rPr>
              <a:t> (</a:t>
            </a:r>
            <a:r>
              <a:rPr lang="ru-RU" sz="1600" b="1" dirty="0" err="1">
                <a:solidFill>
                  <a:schemeClr val="bg1"/>
                </a:solidFill>
              </a:rPr>
              <a:t>субституції</a:t>
            </a:r>
            <a:r>
              <a:rPr lang="ru-RU" sz="1600" b="1" dirty="0">
                <a:solidFill>
                  <a:schemeClr val="bg1"/>
                </a:solidFill>
              </a:rPr>
              <a:t>) -</a:t>
            </a:r>
            <a:r>
              <a:rPr lang="ru-RU" sz="1600" b="1" dirty="0" err="1">
                <a:solidFill>
                  <a:schemeClr val="bg1"/>
                </a:solidFill>
              </a:rPr>
              <a:t>це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ділянка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кривої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байдужості</a:t>
            </a:r>
            <a:r>
              <a:rPr lang="ru-RU" sz="1600" b="1" dirty="0">
                <a:solidFill>
                  <a:schemeClr val="bg1"/>
                </a:solidFill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</a:rPr>
              <a:t>якій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можлива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ефективна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заміна</a:t>
            </a:r>
            <a:r>
              <a:rPr lang="ru-RU" sz="1600" b="1" dirty="0">
                <a:solidFill>
                  <a:schemeClr val="bg1"/>
                </a:solidFill>
              </a:rPr>
              <a:t> одного блага </a:t>
            </a:r>
            <a:r>
              <a:rPr lang="ru-RU" sz="1600" b="1" dirty="0" err="1">
                <a:solidFill>
                  <a:schemeClr val="bg1"/>
                </a:solidFill>
              </a:rPr>
              <a:t>іншим</a:t>
            </a:r>
            <a:r>
              <a:rPr lang="ru-RU" sz="1600" b="1" dirty="0">
                <a:solidFill>
                  <a:schemeClr val="bg1"/>
                </a:solidFill>
              </a:rPr>
              <a:t> (рис. </a:t>
            </a:r>
            <a:r>
              <a:rPr lang="en-US" sz="1600" b="1" dirty="0" smtClean="0">
                <a:solidFill>
                  <a:schemeClr val="bg1"/>
                </a:solidFill>
              </a:rPr>
              <a:t>4</a:t>
            </a:r>
            <a:r>
              <a:rPr lang="ru-RU" sz="1600" b="1" dirty="0" smtClean="0">
                <a:solidFill>
                  <a:schemeClr val="bg1"/>
                </a:solidFill>
              </a:rPr>
              <a:t>).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5123" name="Picture 3" descr="C:\Users\Влад\Desktop\image00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63" y="3228894"/>
            <a:ext cx="4964112" cy="2864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0263" y="6350306"/>
            <a:ext cx="5986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Рис. </a:t>
            </a:r>
            <a:r>
              <a:rPr lang="en-US" sz="2400" b="1" dirty="0" smtClean="0">
                <a:solidFill>
                  <a:schemeClr val="bg1"/>
                </a:solidFill>
              </a:rPr>
              <a:t>4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>
                <a:solidFill>
                  <a:schemeClr val="bg1"/>
                </a:solidFill>
              </a:rPr>
              <a:t>Крива </a:t>
            </a:r>
            <a:r>
              <a:rPr lang="ru-RU" sz="2400" b="1" dirty="0" err="1">
                <a:solidFill>
                  <a:schemeClr val="bg1"/>
                </a:solidFill>
              </a:rPr>
              <a:t>байдужості</a:t>
            </a:r>
            <a:r>
              <a:rPr lang="ru-RU" sz="2400" b="1" dirty="0">
                <a:solidFill>
                  <a:schemeClr val="bg1"/>
                </a:solidFill>
              </a:rPr>
              <a:t> та зона </a:t>
            </a:r>
            <a:r>
              <a:rPr lang="ru-RU" sz="2400" b="1" dirty="0" err="1">
                <a:solidFill>
                  <a:schemeClr val="bg1"/>
                </a:solidFill>
              </a:rPr>
              <a:t>заміщення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7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5943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Окремі</a:t>
            </a:r>
            <a:r>
              <a:rPr lang="ru-RU" sz="2000" dirty="0"/>
              <a:t> </a:t>
            </a:r>
            <a:r>
              <a:rPr lang="ru-RU" sz="2000" dirty="0" err="1"/>
              <a:t>ділянки</a:t>
            </a:r>
            <a:r>
              <a:rPr lang="ru-RU" sz="2000" dirty="0"/>
              <a:t> </a:t>
            </a:r>
            <a:r>
              <a:rPr lang="ru-RU" sz="2000" dirty="0" err="1"/>
              <a:t>кривої</a:t>
            </a:r>
            <a:r>
              <a:rPr lang="ru-RU" sz="2000" dirty="0"/>
              <a:t> </a:t>
            </a:r>
            <a:r>
              <a:rPr lang="ru-RU" sz="2000" dirty="0" err="1"/>
              <a:t>байдужості</a:t>
            </a:r>
            <a:r>
              <a:rPr lang="ru-RU" sz="2000" dirty="0"/>
              <a:t> АВ </a:t>
            </a:r>
            <a:r>
              <a:rPr lang="ru-RU" sz="2000" dirty="0" err="1"/>
              <a:t>характеризують</a:t>
            </a:r>
            <a:r>
              <a:rPr lang="ru-RU" sz="2000" dirty="0"/>
              <a:t> </a:t>
            </a:r>
            <a:r>
              <a:rPr lang="ru-RU" sz="2000" dirty="0" err="1"/>
              <a:t>різну</a:t>
            </a:r>
            <a:r>
              <a:rPr lang="ru-RU" sz="2000" dirty="0"/>
              <a:t> </a:t>
            </a:r>
            <a:r>
              <a:rPr lang="ru-RU" sz="2000" dirty="0" err="1"/>
              <a:t>поведінку</a:t>
            </a:r>
            <a:r>
              <a:rPr lang="ru-RU" sz="2000" dirty="0"/>
              <a:t> </a:t>
            </a:r>
            <a:r>
              <a:rPr lang="ru-RU" sz="2000" dirty="0" err="1"/>
              <a:t>споживача</a:t>
            </a:r>
            <a:r>
              <a:rPr lang="ru-RU" sz="2000" dirty="0"/>
              <a:t>. </a:t>
            </a:r>
            <a:r>
              <a:rPr lang="ru-RU" sz="2000" dirty="0" err="1"/>
              <a:t>Відрізок</a:t>
            </a:r>
            <a:r>
              <a:rPr lang="ru-RU" sz="2000" dirty="0"/>
              <a:t> ОХ1 -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мінімальна</a:t>
            </a:r>
            <a:r>
              <a:rPr lang="ru-RU" sz="2000" dirty="0"/>
              <a:t> величина блага Х (</a:t>
            </a:r>
            <a:r>
              <a:rPr lang="ru-RU" sz="2000" dirty="0" err="1"/>
              <a:t>наприклад</a:t>
            </a:r>
            <a:r>
              <a:rPr lang="ru-RU" sz="2000" dirty="0"/>
              <a:t>, </a:t>
            </a:r>
            <a:r>
              <a:rPr lang="ru-RU" sz="2000" dirty="0" err="1"/>
              <a:t>печиво</a:t>
            </a:r>
            <a:r>
              <a:rPr lang="ru-RU" sz="2000" dirty="0"/>
              <a:t>),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не </a:t>
            </a:r>
            <a:r>
              <a:rPr lang="ru-RU" sz="2000" dirty="0" err="1"/>
              <a:t>відмовиться</a:t>
            </a:r>
            <a:r>
              <a:rPr lang="ru-RU" sz="2000" dirty="0"/>
              <a:t>, яку б </a:t>
            </a:r>
            <a:r>
              <a:rPr lang="ru-RU" sz="2000" dirty="0" err="1"/>
              <a:t>кількість</a:t>
            </a:r>
            <a:r>
              <a:rPr lang="ru-RU" sz="2000" dirty="0"/>
              <a:t> блага </a:t>
            </a:r>
            <a:r>
              <a:rPr lang="en-US" sz="2000" dirty="0"/>
              <a:t>Y (</a:t>
            </a:r>
            <a:r>
              <a:rPr lang="ru-RU" sz="2000" dirty="0" err="1"/>
              <a:t>наприклад</a:t>
            </a:r>
            <a:r>
              <a:rPr lang="ru-RU" sz="2000" dirty="0"/>
              <a:t> чаю) </a:t>
            </a:r>
            <a:r>
              <a:rPr lang="ru-RU" sz="2000" dirty="0" err="1"/>
              <a:t>йому</a:t>
            </a:r>
            <a:r>
              <a:rPr lang="ru-RU" sz="2000" dirty="0"/>
              <a:t> не </a:t>
            </a:r>
            <a:r>
              <a:rPr lang="ru-RU" sz="2000" dirty="0" err="1"/>
              <a:t>пропонували</a:t>
            </a:r>
            <a:r>
              <a:rPr lang="ru-RU" sz="2000" dirty="0"/>
              <a:t>. </a:t>
            </a:r>
            <a:r>
              <a:rPr lang="ru-RU" sz="2000" dirty="0" err="1"/>
              <a:t>Аналогічно</a:t>
            </a:r>
            <a:r>
              <a:rPr lang="ru-RU" sz="2000" dirty="0"/>
              <a:t>, </a:t>
            </a:r>
            <a:r>
              <a:rPr lang="ru-RU" sz="2000" dirty="0" err="1"/>
              <a:t>відрізок</a:t>
            </a:r>
            <a:r>
              <a:rPr lang="ru-RU" sz="2000" dirty="0"/>
              <a:t> О</a:t>
            </a:r>
            <a:r>
              <a:rPr lang="en-US" sz="2000" dirty="0"/>
              <a:t>Y1 </a:t>
            </a:r>
            <a:r>
              <a:rPr lang="ru-RU" sz="2000" dirty="0" err="1"/>
              <a:t>характеризує</a:t>
            </a:r>
            <a:r>
              <a:rPr lang="ru-RU" sz="2000" dirty="0"/>
              <a:t> </a:t>
            </a:r>
            <a:r>
              <a:rPr lang="ru-RU" sz="2000" dirty="0" err="1"/>
              <a:t>мінімальну</a:t>
            </a:r>
            <a:r>
              <a:rPr lang="ru-RU" sz="2000" dirty="0"/>
              <a:t> величину блага </a:t>
            </a:r>
            <a:r>
              <a:rPr lang="en-US" sz="2000" dirty="0"/>
              <a:t>Y (</a:t>
            </a:r>
            <a:r>
              <a:rPr lang="ru-RU" sz="2000" dirty="0"/>
              <a:t>чай)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не </a:t>
            </a:r>
            <a:r>
              <a:rPr lang="ru-RU" sz="2000" dirty="0" err="1"/>
              <a:t>відмовиться</a:t>
            </a:r>
            <a:r>
              <a:rPr lang="ru-RU" sz="2000" dirty="0"/>
              <a:t> яку б </a:t>
            </a:r>
            <a:r>
              <a:rPr lang="ru-RU" sz="2000" dirty="0" err="1"/>
              <a:t>кількість</a:t>
            </a:r>
            <a:r>
              <a:rPr lang="ru-RU" sz="2000" dirty="0"/>
              <a:t> блага Х (</a:t>
            </a:r>
            <a:r>
              <a:rPr lang="ru-RU" sz="2000" dirty="0" err="1"/>
              <a:t>печиво</a:t>
            </a:r>
            <a:r>
              <a:rPr lang="ru-RU" sz="2000" dirty="0"/>
              <a:t>) </a:t>
            </a:r>
            <a:r>
              <a:rPr lang="ru-RU" sz="2000" dirty="0" err="1"/>
              <a:t>йому</a:t>
            </a:r>
            <a:r>
              <a:rPr lang="ru-RU" sz="2000" dirty="0"/>
              <a:t> не </a:t>
            </a:r>
            <a:r>
              <a:rPr lang="ru-RU" sz="2000" dirty="0" err="1"/>
              <a:t>пропонували</a:t>
            </a:r>
            <a:r>
              <a:rPr lang="ru-RU" sz="2000" dirty="0"/>
              <a:t> </a:t>
            </a:r>
            <a:r>
              <a:rPr lang="ru-RU" sz="2000" dirty="0" err="1"/>
              <a:t>взамін</a:t>
            </a:r>
            <a:r>
              <a:rPr lang="ru-RU" sz="2000" dirty="0"/>
              <a:t>. </a:t>
            </a:r>
            <a:r>
              <a:rPr lang="ru-RU" sz="2000" dirty="0" err="1"/>
              <a:t>Взаємна</a:t>
            </a:r>
            <a:r>
              <a:rPr lang="ru-RU" sz="2000" dirty="0"/>
              <a:t> </a:t>
            </a:r>
            <a:r>
              <a:rPr lang="ru-RU" sz="2000" dirty="0" err="1"/>
              <a:t>заміна</a:t>
            </a:r>
            <a:r>
              <a:rPr lang="ru-RU" sz="2000" dirty="0"/>
              <a:t> благ Х (</a:t>
            </a:r>
            <a:r>
              <a:rPr lang="ru-RU" sz="2000" dirty="0" err="1"/>
              <a:t>печиво</a:t>
            </a:r>
            <a:r>
              <a:rPr lang="ru-RU" sz="2000" dirty="0"/>
              <a:t>) і </a:t>
            </a:r>
            <a:r>
              <a:rPr lang="en-US" sz="2000" dirty="0"/>
              <a:t>Y (</a:t>
            </a:r>
            <a:r>
              <a:rPr lang="ru-RU" sz="2000" dirty="0"/>
              <a:t>чай) </a:t>
            </a:r>
            <a:r>
              <a:rPr lang="ru-RU" sz="2000" dirty="0" err="1"/>
              <a:t>можливий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в межах </a:t>
            </a:r>
            <a:r>
              <a:rPr lang="ru-RU" sz="2000" dirty="0" err="1"/>
              <a:t>відрізку</a:t>
            </a:r>
            <a:r>
              <a:rPr lang="ru-RU" sz="2000" dirty="0"/>
              <a:t> С</a:t>
            </a:r>
            <a:r>
              <a:rPr lang="en-US" sz="2000" dirty="0"/>
              <a:t>D. </a:t>
            </a:r>
            <a:r>
              <a:rPr lang="ru-RU" sz="2000" dirty="0" err="1"/>
              <a:t>Ця</a:t>
            </a:r>
            <a:r>
              <a:rPr lang="ru-RU" sz="2000" dirty="0"/>
              <a:t> зона </a:t>
            </a:r>
            <a:r>
              <a:rPr lang="ru-RU" sz="2000" dirty="0" err="1"/>
              <a:t>називається</a:t>
            </a:r>
            <a:r>
              <a:rPr lang="ru-RU" sz="2000" dirty="0"/>
              <a:t> зоною </a:t>
            </a:r>
            <a:r>
              <a:rPr lang="ru-RU" sz="2000" dirty="0" err="1"/>
              <a:t>заміщення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Ординалістська</a:t>
            </a:r>
            <a:r>
              <a:rPr lang="ru-RU" sz="2000" dirty="0"/>
              <a:t> </a:t>
            </a:r>
            <a:r>
              <a:rPr lang="ru-RU" sz="2000" dirty="0" err="1"/>
              <a:t>версія</a:t>
            </a:r>
            <a:r>
              <a:rPr lang="ru-RU" sz="2000" dirty="0"/>
              <a:t> </a:t>
            </a:r>
            <a:r>
              <a:rPr lang="ru-RU" sz="2000" dirty="0" err="1"/>
              <a:t>граничної</a:t>
            </a:r>
            <a:r>
              <a:rPr lang="ru-RU" sz="2000" dirty="0"/>
              <a:t> </a:t>
            </a:r>
            <a:r>
              <a:rPr lang="ru-RU" sz="2000" dirty="0" err="1"/>
              <a:t>корисності</a:t>
            </a:r>
            <a:r>
              <a:rPr lang="ru-RU" sz="2000" dirty="0"/>
              <a:t> </a:t>
            </a:r>
            <a:r>
              <a:rPr lang="ru-RU" sz="2000" dirty="0" err="1"/>
              <a:t>замінює</a:t>
            </a:r>
            <a:r>
              <a:rPr lang="ru-RU" sz="2000" dirty="0"/>
              <a:t> </a:t>
            </a:r>
            <a:r>
              <a:rPr lang="ru-RU" sz="2000" dirty="0" err="1"/>
              <a:t>поняття</a:t>
            </a:r>
            <a:r>
              <a:rPr lang="ru-RU" sz="2000" dirty="0"/>
              <a:t> “</a:t>
            </a:r>
            <a:r>
              <a:rPr lang="ru-RU" sz="2000" dirty="0" err="1"/>
              <a:t>гранична</a:t>
            </a:r>
            <a:r>
              <a:rPr lang="ru-RU" sz="2000" dirty="0"/>
              <a:t> </a:t>
            </a:r>
            <a:r>
              <a:rPr lang="ru-RU" sz="2000" dirty="0" err="1"/>
              <a:t>корисність</a:t>
            </a:r>
            <a:r>
              <a:rPr lang="ru-RU" sz="2000" dirty="0"/>
              <a:t>” </a:t>
            </a:r>
            <a:r>
              <a:rPr lang="ru-RU" sz="2000" dirty="0" err="1"/>
              <a:t>іншим</a:t>
            </a:r>
            <a:r>
              <a:rPr lang="ru-RU" sz="2000" dirty="0"/>
              <a:t> - </a:t>
            </a:r>
            <a:r>
              <a:rPr lang="ru-RU" sz="2000" dirty="0" err="1"/>
              <a:t>гранична</a:t>
            </a:r>
            <a:r>
              <a:rPr lang="ru-RU" sz="2000" dirty="0"/>
              <a:t> норма </a:t>
            </a:r>
            <a:r>
              <a:rPr lang="ru-RU" sz="2000" dirty="0" err="1"/>
              <a:t>заміщення</a:t>
            </a:r>
            <a:r>
              <a:rPr lang="ru-RU" sz="2000" dirty="0"/>
              <a:t> одного блага </a:t>
            </a:r>
            <a:r>
              <a:rPr lang="ru-RU" sz="2000" dirty="0" err="1"/>
              <a:t>іншим</a:t>
            </a:r>
            <a:r>
              <a:rPr lang="ru-RU" sz="2000" dirty="0"/>
              <a:t> (</a:t>
            </a:r>
            <a:r>
              <a:rPr lang="en-US" sz="2000" dirty="0"/>
              <a:t>MRS). </a:t>
            </a:r>
            <a:r>
              <a:rPr lang="ru-RU" sz="2000" dirty="0"/>
              <a:t>При </a:t>
            </a:r>
            <a:r>
              <a:rPr lang="ru-RU" sz="2000" dirty="0" err="1"/>
              <a:t>цьому</a:t>
            </a:r>
            <a:r>
              <a:rPr lang="ru-RU" sz="2000" dirty="0"/>
              <a:t> закон </a:t>
            </a:r>
            <a:r>
              <a:rPr lang="ru-RU" sz="2000" dirty="0" err="1"/>
              <a:t>спадної</a:t>
            </a:r>
            <a:r>
              <a:rPr lang="ru-RU" sz="2000" dirty="0"/>
              <a:t> </a:t>
            </a:r>
            <a:r>
              <a:rPr lang="ru-RU" sz="2000" dirty="0" err="1"/>
              <a:t>граничної</a:t>
            </a:r>
            <a:r>
              <a:rPr lang="ru-RU" sz="2000" dirty="0"/>
              <a:t> </a:t>
            </a:r>
            <a:r>
              <a:rPr lang="ru-RU" sz="2000" dirty="0" err="1"/>
              <a:t>корисності</a:t>
            </a:r>
            <a:r>
              <a:rPr lang="ru-RU" sz="2000" dirty="0"/>
              <a:t> </a:t>
            </a:r>
            <a:r>
              <a:rPr lang="ru-RU" sz="2000" dirty="0" err="1"/>
              <a:t>проявляється</a:t>
            </a:r>
            <a:r>
              <a:rPr lang="ru-RU" sz="2000" dirty="0"/>
              <a:t> в </a:t>
            </a:r>
            <a:r>
              <a:rPr lang="ru-RU" sz="2000" dirty="0" err="1"/>
              <a:t>іншій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, - як закон </a:t>
            </a:r>
            <a:r>
              <a:rPr lang="ru-RU" sz="2000" dirty="0" err="1"/>
              <a:t>спадної</a:t>
            </a:r>
            <a:r>
              <a:rPr lang="ru-RU" sz="2000" dirty="0"/>
              <a:t> </a:t>
            </a:r>
            <a:r>
              <a:rPr lang="ru-RU" sz="2000" dirty="0" err="1"/>
              <a:t>граничної</a:t>
            </a:r>
            <a:r>
              <a:rPr lang="ru-RU" sz="2000" dirty="0"/>
              <a:t> </a:t>
            </a:r>
            <a:r>
              <a:rPr lang="ru-RU" sz="2000" dirty="0" err="1"/>
              <a:t>норми</a:t>
            </a:r>
            <a:r>
              <a:rPr lang="ru-RU" sz="2000" dirty="0"/>
              <a:t> </a:t>
            </a:r>
            <a:r>
              <a:rPr lang="ru-RU" sz="2000" dirty="0" err="1"/>
              <a:t>заміни</a:t>
            </a:r>
            <a:r>
              <a:rPr lang="ru-RU" sz="2000" dirty="0"/>
              <a:t> благ.</a:t>
            </a:r>
          </a:p>
          <a:p>
            <a:endParaRPr lang="ru-RU" sz="2000" dirty="0"/>
          </a:p>
          <a:p>
            <a:r>
              <a:rPr lang="ru-RU" sz="2000" dirty="0" err="1"/>
              <a:t>Гранична</a:t>
            </a:r>
            <a:r>
              <a:rPr lang="ru-RU" sz="2000" dirty="0"/>
              <a:t> норма </a:t>
            </a:r>
            <a:r>
              <a:rPr lang="ru-RU" sz="2000" dirty="0" err="1"/>
              <a:t>заміщення</a:t>
            </a:r>
            <a:r>
              <a:rPr lang="ru-RU" sz="2000" dirty="0"/>
              <a:t> (</a:t>
            </a:r>
            <a:r>
              <a:rPr lang="en-US" sz="2000" dirty="0"/>
              <a:t>MRS) -</a:t>
            </a:r>
            <a:r>
              <a:rPr lang="ru-RU" sz="2000" dirty="0" err="1"/>
              <a:t>це</a:t>
            </a:r>
            <a:r>
              <a:rPr lang="ru-RU" sz="2000" dirty="0"/>
              <a:t> максимальна </a:t>
            </a:r>
            <a:r>
              <a:rPr lang="ru-RU" sz="2000" dirty="0" err="1"/>
              <a:t>кількість</a:t>
            </a:r>
            <a:r>
              <a:rPr lang="ru-RU" sz="2000" dirty="0"/>
              <a:t> одного блага,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споживач</a:t>
            </a:r>
            <a:r>
              <a:rPr lang="ru-RU" sz="2000" dirty="0"/>
              <a:t> </a:t>
            </a:r>
            <a:r>
              <a:rPr lang="ru-RU" sz="2000" dirty="0" err="1"/>
              <a:t>готовий</a:t>
            </a:r>
            <a:r>
              <a:rPr lang="ru-RU" sz="2000" dirty="0"/>
              <a:t> </a:t>
            </a:r>
            <a:r>
              <a:rPr lang="ru-RU" sz="2000" dirty="0" err="1"/>
              <a:t>відмовитися</a:t>
            </a:r>
            <a:r>
              <a:rPr lang="ru-RU" sz="2000" dirty="0"/>
              <a:t> </a:t>
            </a:r>
            <a:r>
              <a:rPr lang="ru-RU" sz="2000" dirty="0" err="1"/>
              <a:t>заради</a:t>
            </a:r>
            <a:r>
              <a:rPr lang="ru-RU" sz="2000" dirty="0"/>
              <a:t> </a:t>
            </a:r>
            <a:r>
              <a:rPr lang="ru-RU" sz="2000" dirty="0" err="1"/>
              <a:t>додаткової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ru-RU" sz="2000" dirty="0" err="1"/>
              <a:t>іншого</a:t>
            </a:r>
            <a:r>
              <a:rPr lang="ru-RU" sz="2000" dirty="0"/>
              <a:t> блага, </a:t>
            </a:r>
            <a:r>
              <a:rPr lang="ru-RU" sz="2000" dirty="0" err="1"/>
              <a:t>отримавши</a:t>
            </a:r>
            <a:r>
              <a:rPr lang="ru-RU" sz="2000" dirty="0"/>
              <a:t>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однакову</a:t>
            </a:r>
            <a:r>
              <a:rPr lang="ru-RU" sz="2000" dirty="0"/>
              <a:t> </a:t>
            </a:r>
            <a:r>
              <a:rPr lang="ru-RU" sz="2000" dirty="0" err="1"/>
              <a:t>загальну</a:t>
            </a:r>
            <a:r>
              <a:rPr lang="ru-RU" sz="2000" dirty="0"/>
              <a:t> </a:t>
            </a:r>
            <a:r>
              <a:rPr lang="ru-RU" sz="2000" dirty="0" err="1"/>
              <a:t>корисність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81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C:\Users\Влад\Desktop\motto.net.ua-297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Влад\Desktop\image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68" y="116632"/>
            <a:ext cx="698477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739743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Рис. </a:t>
            </a:r>
            <a:r>
              <a:rPr lang="en-US" sz="2800" dirty="0" smtClean="0">
                <a:solidFill>
                  <a:schemeClr val="bg1"/>
                </a:solidFill>
              </a:rPr>
              <a:t>5 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Гранична</a:t>
            </a:r>
            <a:r>
              <a:rPr lang="ru-RU" sz="2800" dirty="0">
                <a:solidFill>
                  <a:schemeClr val="bg1"/>
                </a:solidFill>
              </a:rPr>
              <a:t> норма </a:t>
            </a:r>
            <a:r>
              <a:rPr lang="ru-RU" sz="2800" dirty="0" err="1">
                <a:solidFill>
                  <a:schemeClr val="bg1"/>
                </a:solidFill>
              </a:rPr>
              <a:t>заміщення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6148" name="Picture 4" descr="C:\Users\Влад\Desktop\image01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376161"/>
            <a:ext cx="1728192" cy="125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6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1314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ПРЕЗЕНТАЦІЯ   НА ТЕМУ:  «Ординалістська теорія поведінки споживача»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 НА ТЕМУ:  «Ординалістська теорія поведінки споживача»</dc:title>
  <dc:creator>Влад</dc:creator>
  <cp:lastModifiedBy>Влад</cp:lastModifiedBy>
  <cp:revision>7</cp:revision>
  <dcterms:created xsi:type="dcterms:W3CDTF">2014-12-04T20:37:41Z</dcterms:created>
  <dcterms:modified xsi:type="dcterms:W3CDTF">2014-12-04T22:25:03Z</dcterms:modified>
</cp:coreProperties>
</file>